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70" r:id="rId3"/>
    <p:sldId id="271" r:id="rId4"/>
    <p:sldId id="263" r:id="rId5"/>
    <p:sldId id="303" r:id="rId6"/>
    <p:sldId id="302" r:id="rId7"/>
  </p:sldIdLst>
  <p:sldSz cx="10160000" cy="5718175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3200">
          <p15:clr>
            <a:srgbClr val="A4A3A4"/>
          </p15:clr>
        </p15:guide>
        <p15:guide id="3" pos="408">
          <p15:clr>
            <a:srgbClr val="A4A3A4"/>
          </p15:clr>
        </p15:guide>
        <p15:guide id="4" pos="5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E6A"/>
    <a:srgbClr val="123E76"/>
    <a:srgbClr val="55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>
        <p:guide orient="horz" pos="1801"/>
        <p:guide pos="3200"/>
        <p:guide pos="408"/>
        <p:guide pos="59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833950B8-0F42-433B-84DE-7B1483E48ADD}" type="datetimeFigureOut">
              <a:rPr lang="sv-SE" smtClean="0"/>
              <a:t>2019-09-02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199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7D3371BC-D023-4309-885D-420137343A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92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160000" cy="5732477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461319"/>
            <a:ext cx="10160000" cy="479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40726" y="757881"/>
            <a:ext cx="7508788" cy="76958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40726" y="4854917"/>
            <a:ext cx="9042744" cy="293733"/>
          </a:xfrm>
        </p:spPr>
        <p:txBody>
          <a:bodyPr/>
          <a:lstStyle>
            <a:lvl1pPr marL="0" indent="0" algn="l">
              <a:buNone/>
              <a:defRPr sz="850" b="1" kern="800" cap="all" spc="5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pensum group presentasjon</a:t>
            </a:r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0" y="1763027"/>
            <a:ext cx="10160000" cy="2817812"/>
          </a:xfrm>
        </p:spPr>
        <p:txBody>
          <a:bodyPr tIns="540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sv-SE"/>
          </a:p>
        </p:txBody>
      </p:sp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8888413" y="717550"/>
            <a:ext cx="849312" cy="773113"/>
            <a:chOff x="5599" y="452"/>
            <a:chExt cx="535" cy="487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599" y="452"/>
              <a:ext cx="535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" y="452"/>
              <a:ext cx="53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5740" y="517"/>
              <a:ext cx="266" cy="298"/>
            </a:xfrm>
            <a:custGeom>
              <a:avLst/>
              <a:gdLst>
                <a:gd name="T0" fmla="*/ 707 w 788"/>
                <a:gd name="T1" fmla="*/ 92 h 880"/>
                <a:gd name="T2" fmla="*/ 409 w 788"/>
                <a:gd name="T3" fmla="*/ 0 h 880"/>
                <a:gd name="T4" fmla="*/ 207 w 788"/>
                <a:gd name="T5" fmla="*/ 5 h 880"/>
                <a:gd name="T6" fmla="*/ 26 w 788"/>
                <a:gd name="T7" fmla="*/ 0 h 880"/>
                <a:gd name="T8" fmla="*/ 0 w 788"/>
                <a:gd name="T9" fmla="*/ 13 h 880"/>
                <a:gd name="T10" fmla="*/ 13 w 788"/>
                <a:gd name="T11" fmla="*/ 23 h 880"/>
                <a:gd name="T12" fmla="*/ 67 w 788"/>
                <a:gd name="T13" fmla="*/ 28 h 880"/>
                <a:gd name="T14" fmla="*/ 136 w 788"/>
                <a:gd name="T15" fmla="*/ 119 h 880"/>
                <a:gd name="T16" fmla="*/ 140 w 788"/>
                <a:gd name="T17" fmla="*/ 466 h 880"/>
                <a:gd name="T18" fmla="*/ 140 w 788"/>
                <a:gd name="T19" fmla="*/ 748 h 880"/>
                <a:gd name="T20" fmla="*/ 140 w 788"/>
                <a:gd name="T21" fmla="*/ 880 h 880"/>
                <a:gd name="T22" fmla="*/ 271 w 788"/>
                <a:gd name="T23" fmla="*/ 880 h 880"/>
                <a:gd name="T24" fmla="*/ 271 w 788"/>
                <a:gd name="T25" fmla="*/ 748 h 880"/>
                <a:gd name="T26" fmla="*/ 271 w 788"/>
                <a:gd name="T27" fmla="*/ 89 h 880"/>
                <a:gd name="T28" fmla="*/ 284 w 788"/>
                <a:gd name="T29" fmla="*/ 58 h 880"/>
                <a:gd name="T30" fmla="*/ 353 w 788"/>
                <a:gd name="T31" fmla="*/ 49 h 880"/>
                <a:gd name="T32" fmla="*/ 573 w 788"/>
                <a:gd name="T33" fmla="*/ 129 h 880"/>
                <a:gd name="T34" fmla="*/ 663 w 788"/>
                <a:gd name="T35" fmla="*/ 376 h 880"/>
                <a:gd name="T36" fmla="*/ 385 w 788"/>
                <a:gd name="T37" fmla="*/ 637 h 880"/>
                <a:gd name="T38" fmla="*/ 342 w 788"/>
                <a:gd name="T39" fmla="*/ 652 h 880"/>
                <a:gd name="T40" fmla="*/ 359 w 788"/>
                <a:gd name="T41" fmla="*/ 663 h 880"/>
                <a:gd name="T42" fmla="*/ 393 w 788"/>
                <a:gd name="T43" fmla="*/ 665 h 880"/>
                <a:gd name="T44" fmla="*/ 788 w 788"/>
                <a:gd name="T45" fmla="*/ 283 h 880"/>
                <a:gd name="T46" fmla="*/ 707 w 788"/>
                <a:gd name="T47" fmla="*/ 9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8" h="880">
                  <a:moveTo>
                    <a:pt x="707" y="92"/>
                  </a:moveTo>
                  <a:cubicBezTo>
                    <a:pt x="682" y="68"/>
                    <a:pt x="610" y="0"/>
                    <a:pt x="409" y="0"/>
                  </a:cubicBezTo>
                  <a:cubicBezTo>
                    <a:pt x="335" y="0"/>
                    <a:pt x="242" y="5"/>
                    <a:pt x="207" y="5"/>
                  </a:cubicBezTo>
                  <a:cubicBezTo>
                    <a:pt x="194" y="5"/>
                    <a:pt x="98" y="0"/>
                    <a:pt x="26" y="0"/>
                  </a:cubicBezTo>
                  <a:cubicBezTo>
                    <a:pt x="8" y="0"/>
                    <a:pt x="0" y="4"/>
                    <a:pt x="0" y="13"/>
                  </a:cubicBezTo>
                  <a:cubicBezTo>
                    <a:pt x="0" y="20"/>
                    <a:pt x="6" y="23"/>
                    <a:pt x="13" y="23"/>
                  </a:cubicBezTo>
                  <a:cubicBezTo>
                    <a:pt x="27" y="23"/>
                    <a:pt x="55" y="24"/>
                    <a:pt x="67" y="28"/>
                  </a:cubicBezTo>
                  <a:cubicBezTo>
                    <a:pt x="120" y="39"/>
                    <a:pt x="133" y="65"/>
                    <a:pt x="136" y="119"/>
                  </a:cubicBezTo>
                  <a:cubicBezTo>
                    <a:pt x="140" y="170"/>
                    <a:pt x="140" y="215"/>
                    <a:pt x="140" y="466"/>
                  </a:cubicBezTo>
                  <a:cubicBezTo>
                    <a:pt x="140" y="748"/>
                    <a:pt x="140" y="748"/>
                    <a:pt x="140" y="748"/>
                  </a:cubicBezTo>
                  <a:cubicBezTo>
                    <a:pt x="140" y="795"/>
                    <a:pt x="140" y="839"/>
                    <a:pt x="140" y="880"/>
                  </a:cubicBezTo>
                  <a:cubicBezTo>
                    <a:pt x="271" y="880"/>
                    <a:pt x="271" y="880"/>
                    <a:pt x="271" y="880"/>
                  </a:cubicBezTo>
                  <a:cubicBezTo>
                    <a:pt x="271" y="839"/>
                    <a:pt x="271" y="795"/>
                    <a:pt x="271" y="748"/>
                  </a:cubicBezTo>
                  <a:cubicBezTo>
                    <a:pt x="271" y="748"/>
                    <a:pt x="271" y="748"/>
                    <a:pt x="271" y="89"/>
                  </a:cubicBezTo>
                  <a:cubicBezTo>
                    <a:pt x="271" y="73"/>
                    <a:pt x="274" y="61"/>
                    <a:pt x="284" y="58"/>
                  </a:cubicBezTo>
                  <a:cubicBezTo>
                    <a:pt x="298" y="52"/>
                    <a:pt x="326" y="49"/>
                    <a:pt x="353" y="49"/>
                  </a:cubicBezTo>
                  <a:cubicBezTo>
                    <a:pt x="390" y="49"/>
                    <a:pt x="488" y="42"/>
                    <a:pt x="573" y="129"/>
                  </a:cubicBezTo>
                  <a:cubicBezTo>
                    <a:pt x="658" y="215"/>
                    <a:pt x="663" y="323"/>
                    <a:pt x="663" y="376"/>
                  </a:cubicBezTo>
                  <a:cubicBezTo>
                    <a:pt x="663" y="523"/>
                    <a:pt x="541" y="637"/>
                    <a:pt x="385" y="637"/>
                  </a:cubicBezTo>
                  <a:cubicBezTo>
                    <a:pt x="351" y="637"/>
                    <a:pt x="342" y="639"/>
                    <a:pt x="342" y="652"/>
                  </a:cubicBezTo>
                  <a:cubicBezTo>
                    <a:pt x="342" y="660"/>
                    <a:pt x="351" y="663"/>
                    <a:pt x="359" y="663"/>
                  </a:cubicBezTo>
                  <a:cubicBezTo>
                    <a:pt x="367" y="665"/>
                    <a:pt x="385" y="665"/>
                    <a:pt x="393" y="665"/>
                  </a:cubicBezTo>
                  <a:cubicBezTo>
                    <a:pt x="621" y="665"/>
                    <a:pt x="788" y="511"/>
                    <a:pt x="788" y="283"/>
                  </a:cubicBezTo>
                  <a:cubicBezTo>
                    <a:pt x="788" y="198"/>
                    <a:pt x="743" y="126"/>
                    <a:pt x="707" y="9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5603" y="854"/>
              <a:ext cx="60" cy="84"/>
            </a:xfrm>
            <a:custGeom>
              <a:avLst/>
              <a:gdLst>
                <a:gd name="T0" fmla="*/ 29 w 175"/>
                <a:gd name="T1" fmla="*/ 95 h 248"/>
                <a:gd name="T2" fmla="*/ 28 w 175"/>
                <a:gd name="T3" fmla="*/ 24 h 248"/>
                <a:gd name="T4" fmla="*/ 14 w 175"/>
                <a:gd name="T5" fmla="*/ 6 h 248"/>
                <a:gd name="T6" fmla="*/ 3 w 175"/>
                <a:gd name="T7" fmla="*/ 6 h 248"/>
                <a:gd name="T8" fmla="*/ 0 w 175"/>
                <a:gd name="T9" fmla="*/ 3 h 248"/>
                <a:gd name="T10" fmla="*/ 6 w 175"/>
                <a:gd name="T11" fmla="*/ 0 h 248"/>
                <a:gd name="T12" fmla="*/ 45 w 175"/>
                <a:gd name="T13" fmla="*/ 1 h 248"/>
                <a:gd name="T14" fmla="*/ 93 w 175"/>
                <a:gd name="T15" fmla="*/ 0 h 248"/>
                <a:gd name="T16" fmla="*/ 158 w 175"/>
                <a:gd name="T17" fmla="*/ 19 h 248"/>
                <a:gd name="T18" fmla="*/ 175 w 175"/>
                <a:gd name="T19" fmla="*/ 58 h 248"/>
                <a:gd name="T20" fmla="*/ 87 w 175"/>
                <a:gd name="T21" fmla="*/ 136 h 248"/>
                <a:gd name="T22" fmla="*/ 78 w 175"/>
                <a:gd name="T23" fmla="*/ 136 h 248"/>
                <a:gd name="T24" fmla="*/ 74 w 175"/>
                <a:gd name="T25" fmla="*/ 133 h 248"/>
                <a:gd name="T26" fmla="*/ 83 w 175"/>
                <a:gd name="T27" fmla="*/ 129 h 248"/>
                <a:gd name="T28" fmla="*/ 146 w 175"/>
                <a:gd name="T29" fmla="*/ 76 h 248"/>
                <a:gd name="T30" fmla="*/ 126 w 175"/>
                <a:gd name="T31" fmla="*/ 27 h 248"/>
                <a:gd name="T32" fmla="*/ 81 w 175"/>
                <a:gd name="T33" fmla="*/ 11 h 248"/>
                <a:gd name="T34" fmla="*/ 62 w 175"/>
                <a:gd name="T35" fmla="*/ 13 h 248"/>
                <a:gd name="T36" fmla="*/ 59 w 175"/>
                <a:gd name="T37" fmla="*/ 19 h 248"/>
                <a:gd name="T38" fmla="*/ 59 w 175"/>
                <a:gd name="T39" fmla="*/ 153 h 248"/>
                <a:gd name="T40" fmla="*/ 61 w 175"/>
                <a:gd name="T41" fmla="*/ 224 h 248"/>
                <a:gd name="T42" fmla="*/ 74 w 175"/>
                <a:gd name="T43" fmla="*/ 241 h 248"/>
                <a:gd name="T44" fmla="*/ 89 w 175"/>
                <a:gd name="T45" fmla="*/ 242 h 248"/>
                <a:gd name="T46" fmla="*/ 92 w 175"/>
                <a:gd name="T47" fmla="*/ 245 h 248"/>
                <a:gd name="T48" fmla="*/ 86 w 175"/>
                <a:gd name="T49" fmla="*/ 248 h 248"/>
                <a:gd name="T50" fmla="*/ 44 w 175"/>
                <a:gd name="T51" fmla="*/ 247 h 248"/>
                <a:gd name="T52" fmla="*/ 11 w 175"/>
                <a:gd name="T53" fmla="*/ 248 h 248"/>
                <a:gd name="T54" fmla="*/ 5 w 175"/>
                <a:gd name="T55" fmla="*/ 245 h 248"/>
                <a:gd name="T56" fmla="*/ 8 w 175"/>
                <a:gd name="T57" fmla="*/ 242 h 248"/>
                <a:gd name="T58" fmla="*/ 18 w 175"/>
                <a:gd name="T59" fmla="*/ 241 h 248"/>
                <a:gd name="T60" fmla="*/ 27 w 175"/>
                <a:gd name="T61" fmla="*/ 224 h 248"/>
                <a:gd name="T62" fmla="*/ 29 w 175"/>
                <a:gd name="T63" fmla="*/ 153 h 248"/>
                <a:gd name="T64" fmla="*/ 29 w 175"/>
                <a:gd name="T65" fmla="*/ 9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248">
                  <a:moveTo>
                    <a:pt x="29" y="95"/>
                  </a:moveTo>
                  <a:cubicBezTo>
                    <a:pt x="29" y="44"/>
                    <a:pt x="29" y="35"/>
                    <a:pt x="28" y="24"/>
                  </a:cubicBezTo>
                  <a:cubicBezTo>
                    <a:pt x="28" y="13"/>
                    <a:pt x="26" y="8"/>
                    <a:pt x="14" y="6"/>
                  </a:cubicBezTo>
                  <a:cubicBezTo>
                    <a:pt x="12" y="6"/>
                    <a:pt x="6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21" y="0"/>
                    <a:pt x="42" y="1"/>
                    <a:pt x="45" y="1"/>
                  </a:cubicBezTo>
                  <a:cubicBezTo>
                    <a:pt x="52" y="1"/>
                    <a:pt x="78" y="0"/>
                    <a:pt x="93" y="0"/>
                  </a:cubicBezTo>
                  <a:cubicBezTo>
                    <a:pt x="137" y="0"/>
                    <a:pt x="152" y="14"/>
                    <a:pt x="158" y="19"/>
                  </a:cubicBezTo>
                  <a:cubicBezTo>
                    <a:pt x="165" y="26"/>
                    <a:pt x="175" y="40"/>
                    <a:pt x="175" y="58"/>
                  </a:cubicBezTo>
                  <a:cubicBezTo>
                    <a:pt x="175" y="105"/>
                    <a:pt x="139" y="136"/>
                    <a:pt x="87" y="136"/>
                  </a:cubicBezTo>
                  <a:cubicBezTo>
                    <a:pt x="85" y="136"/>
                    <a:pt x="80" y="136"/>
                    <a:pt x="78" y="136"/>
                  </a:cubicBezTo>
                  <a:cubicBezTo>
                    <a:pt x="76" y="136"/>
                    <a:pt x="74" y="134"/>
                    <a:pt x="74" y="133"/>
                  </a:cubicBezTo>
                  <a:cubicBezTo>
                    <a:pt x="74" y="130"/>
                    <a:pt x="76" y="129"/>
                    <a:pt x="83" y="129"/>
                  </a:cubicBezTo>
                  <a:cubicBezTo>
                    <a:pt x="120" y="129"/>
                    <a:pt x="146" y="106"/>
                    <a:pt x="146" y="76"/>
                  </a:cubicBezTo>
                  <a:cubicBezTo>
                    <a:pt x="146" y="66"/>
                    <a:pt x="145" y="44"/>
                    <a:pt x="126" y="27"/>
                  </a:cubicBezTo>
                  <a:cubicBezTo>
                    <a:pt x="109" y="9"/>
                    <a:pt x="88" y="11"/>
                    <a:pt x="81" y="11"/>
                  </a:cubicBezTo>
                  <a:cubicBezTo>
                    <a:pt x="75" y="11"/>
                    <a:pt x="65" y="13"/>
                    <a:pt x="62" y="13"/>
                  </a:cubicBezTo>
                  <a:cubicBezTo>
                    <a:pt x="60" y="14"/>
                    <a:pt x="59" y="16"/>
                    <a:pt x="59" y="19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59" y="184"/>
                    <a:pt x="59" y="210"/>
                    <a:pt x="61" y="224"/>
                  </a:cubicBezTo>
                  <a:cubicBezTo>
                    <a:pt x="62" y="233"/>
                    <a:pt x="64" y="239"/>
                    <a:pt x="74" y="241"/>
                  </a:cubicBezTo>
                  <a:cubicBezTo>
                    <a:pt x="79" y="242"/>
                    <a:pt x="86" y="242"/>
                    <a:pt x="89" y="242"/>
                  </a:cubicBezTo>
                  <a:cubicBezTo>
                    <a:pt x="91" y="242"/>
                    <a:pt x="92" y="244"/>
                    <a:pt x="92" y="245"/>
                  </a:cubicBezTo>
                  <a:cubicBezTo>
                    <a:pt x="92" y="247"/>
                    <a:pt x="90" y="248"/>
                    <a:pt x="86" y="248"/>
                  </a:cubicBezTo>
                  <a:cubicBezTo>
                    <a:pt x="68" y="248"/>
                    <a:pt x="46" y="247"/>
                    <a:pt x="44" y="247"/>
                  </a:cubicBezTo>
                  <a:cubicBezTo>
                    <a:pt x="43" y="247"/>
                    <a:pt x="21" y="248"/>
                    <a:pt x="11" y="248"/>
                  </a:cubicBezTo>
                  <a:cubicBezTo>
                    <a:pt x="7" y="248"/>
                    <a:pt x="5" y="247"/>
                    <a:pt x="5" y="245"/>
                  </a:cubicBezTo>
                  <a:cubicBezTo>
                    <a:pt x="5" y="244"/>
                    <a:pt x="6" y="242"/>
                    <a:pt x="8" y="242"/>
                  </a:cubicBezTo>
                  <a:cubicBezTo>
                    <a:pt x="11" y="242"/>
                    <a:pt x="15" y="242"/>
                    <a:pt x="18" y="241"/>
                  </a:cubicBezTo>
                  <a:cubicBezTo>
                    <a:pt x="25" y="239"/>
                    <a:pt x="26" y="233"/>
                    <a:pt x="27" y="224"/>
                  </a:cubicBezTo>
                  <a:cubicBezTo>
                    <a:pt x="29" y="210"/>
                    <a:pt x="29" y="184"/>
                    <a:pt x="29" y="153"/>
                  </a:cubicBezTo>
                  <a:lnTo>
                    <a:pt x="29" y="95"/>
                  </a:lnTo>
                  <a:close/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5678" y="853"/>
              <a:ext cx="53" cy="85"/>
            </a:xfrm>
            <a:custGeom>
              <a:avLst/>
              <a:gdLst>
                <a:gd name="T0" fmla="*/ 29 w 156"/>
                <a:gd name="T1" fmla="*/ 98 h 252"/>
                <a:gd name="T2" fmla="*/ 29 w 156"/>
                <a:gd name="T3" fmla="*/ 27 h 252"/>
                <a:gd name="T4" fmla="*/ 15 w 156"/>
                <a:gd name="T5" fmla="*/ 9 h 252"/>
                <a:gd name="T6" fmla="*/ 3 w 156"/>
                <a:gd name="T7" fmla="*/ 9 h 252"/>
                <a:gd name="T8" fmla="*/ 0 w 156"/>
                <a:gd name="T9" fmla="*/ 6 h 252"/>
                <a:gd name="T10" fmla="*/ 6 w 156"/>
                <a:gd name="T11" fmla="*/ 3 h 252"/>
                <a:gd name="T12" fmla="*/ 45 w 156"/>
                <a:gd name="T13" fmla="*/ 4 h 252"/>
                <a:gd name="T14" fmla="*/ 126 w 156"/>
                <a:gd name="T15" fmla="*/ 4 h 252"/>
                <a:gd name="T16" fmla="*/ 141 w 156"/>
                <a:gd name="T17" fmla="*/ 2 h 252"/>
                <a:gd name="T18" fmla="*/ 146 w 156"/>
                <a:gd name="T19" fmla="*/ 0 h 252"/>
                <a:gd name="T20" fmla="*/ 148 w 156"/>
                <a:gd name="T21" fmla="*/ 4 h 252"/>
                <a:gd name="T22" fmla="*/ 145 w 156"/>
                <a:gd name="T23" fmla="*/ 19 h 252"/>
                <a:gd name="T24" fmla="*/ 143 w 156"/>
                <a:gd name="T25" fmla="*/ 41 h 252"/>
                <a:gd name="T26" fmla="*/ 140 w 156"/>
                <a:gd name="T27" fmla="*/ 44 h 252"/>
                <a:gd name="T28" fmla="*/ 137 w 156"/>
                <a:gd name="T29" fmla="*/ 40 h 252"/>
                <a:gd name="T30" fmla="*/ 135 w 156"/>
                <a:gd name="T31" fmla="*/ 28 h 252"/>
                <a:gd name="T32" fmla="*/ 111 w 156"/>
                <a:gd name="T33" fmla="*/ 18 h 252"/>
                <a:gd name="T34" fmla="*/ 62 w 156"/>
                <a:gd name="T35" fmla="*/ 17 h 252"/>
                <a:gd name="T36" fmla="*/ 60 w 156"/>
                <a:gd name="T37" fmla="*/ 21 h 252"/>
                <a:gd name="T38" fmla="*/ 60 w 156"/>
                <a:gd name="T39" fmla="*/ 109 h 252"/>
                <a:gd name="T40" fmla="*/ 62 w 156"/>
                <a:gd name="T41" fmla="*/ 113 h 252"/>
                <a:gd name="T42" fmla="*/ 119 w 156"/>
                <a:gd name="T43" fmla="*/ 112 h 252"/>
                <a:gd name="T44" fmla="*/ 135 w 156"/>
                <a:gd name="T45" fmla="*/ 108 h 252"/>
                <a:gd name="T46" fmla="*/ 140 w 156"/>
                <a:gd name="T47" fmla="*/ 103 h 252"/>
                <a:gd name="T48" fmla="*/ 142 w 156"/>
                <a:gd name="T49" fmla="*/ 106 h 252"/>
                <a:gd name="T50" fmla="*/ 139 w 156"/>
                <a:gd name="T51" fmla="*/ 124 h 252"/>
                <a:gd name="T52" fmla="*/ 138 w 156"/>
                <a:gd name="T53" fmla="*/ 145 h 252"/>
                <a:gd name="T54" fmla="*/ 135 w 156"/>
                <a:gd name="T55" fmla="*/ 151 h 252"/>
                <a:gd name="T56" fmla="*/ 133 w 156"/>
                <a:gd name="T57" fmla="*/ 148 h 252"/>
                <a:gd name="T58" fmla="*/ 131 w 156"/>
                <a:gd name="T59" fmla="*/ 138 h 252"/>
                <a:gd name="T60" fmla="*/ 114 w 156"/>
                <a:gd name="T61" fmla="*/ 128 h 252"/>
                <a:gd name="T62" fmla="*/ 62 w 156"/>
                <a:gd name="T63" fmla="*/ 126 h 252"/>
                <a:gd name="T64" fmla="*/ 60 w 156"/>
                <a:gd name="T65" fmla="*/ 128 h 252"/>
                <a:gd name="T66" fmla="*/ 60 w 156"/>
                <a:gd name="T67" fmla="*/ 156 h 252"/>
                <a:gd name="T68" fmla="*/ 60 w 156"/>
                <a:gd name="T69" fmla="*/ 212 h 252"/>
                <a:gd name="T70" fmla="*/ 101 w 156"/>
                <a:gd name="T71" fmla="*/ 238 h 252"/>
                <a:gd name="T72" fmla="*/ 134 w 156"/>
                <a:gd name="T73" fmla="*/ 234 h 252"/>
                <a:gd name="T74" fmla="*/ 150 w 156"/>
                <a:gd name="T75" fmla="*/ 212 h 252"/>
                <a:gd name="T76" fmla="*/ 153 w 156"/>
                <a:gd name="T77" fmla="*/ 207 h 252"/>
                <a:gd name="T78" fmla="*/ 156 w 156"/>
                <a:gd name="T79" fmla="*/ 212 h 252"/>
                <a:gd name="T80" fmla="*/ 151 w 156"/>
                <a:gd name="T81" fmla="*/ 243 h 252"/>
                <a:gd name="T82" fmla="*/ 132 w 156"/>
                <a:gd name="T83" fmla="*/ 252 h 252"/>
                <a:gd name="T84" fmla="*/ 73 w 156"/>
                <a:gd name="T85" fmla="*/ 250 h 252"/>
                <a:gd name="T86" fmla="*/ 45 w 156"/>
                <a:gd name="T87" fmla="*/ 250 h 252"/>
                <a:gd name="T88" fmla="*/ 30 w 156"/>
                <a:gd name="T89" fmla="*/ 250 h 252"/>
                <a:gd name="T90" fmla="*/ 11 w 156"/>
                <a:gd name="T91" fmla="*/ 251 h 252"/>
                <a:gd name="T92" fmla="*/ 5 w 156"/>
                <a:gd name="T93" fmla="*/ 248 h 252"/>
                <a:gd name="T94" fmla="*/ 8 w 156"/>
                <a:gd name="T95" fmla="*/ 245 h 252"/>
                <a:gd name="T96" fmla="*/ 19 w 156"/>
                <a:gd name="T97" fmla="*/ 244 h 252"/>
                <a:gd name="T98" fmla="*/ 27 w 156"/>
                <a:gd name="T99" fmla="*/ 227 h 252"/>
                <a:gd name="T100" fmla="*/ 29 w 156"/>
                <a:gd name="T101" fmla="*/ 156 h 252"/>
                <a:gd name="T102" fmla="*/ 29 w 156"/>
                <a:gd name="T103" fmla="*/ 9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252">
                  <a:moveTo>
                    <a:pt x="29" y="98"/>
                  </a:moveTo>
                  <a:cubicBezTo>
                    <a:pt x="29" y="47"/>
                    <a:pt x="29" y="38"/>
                    <a:pt x="29" y="27"/>
                  </a:cubicBezTo>
                  <a:cubicBezTo>
                    <a:pt x="28" y="16"/>
                    <a:pt x="26" y="11"/>
                    <a:pt x="15" y="9"/>
                  </a:cubicBezTo>
                  <a:cubicBezTo>
                    <a:pt x="12" y="9"/>
                    <a:pt x="6" y="9"/>
                    <a:pt x="3" y="9"/>
                  </a:cubicBezTo>
                  <a:cubicBezTo>
                    <a:pt x="2" y="9"/>
                    <a:pt x="0" y="7"/>
                    <a:pt x="0" y="6"/>
                  </a:cubicBezTo>
                  <a:cubicBezTo>
                    <a:pt x="0" y="4"/>
                    <a:pt x="2" y="3"/>
                    <a:pt x="6" y="3"/>
                  </a:cubicBezTo>
                  <a:cubicBezTo>
                    <a:pt x="21" y="3"/>
                    <a:pt x="43" y="4"/>
                    <a:pt x="45" y="4"/>
                  </a:cubicBezTo>
                  <a:cubicBezTo>
                    <a:pt x="47" y="4"/>
                    <a:pt x="118" y="4"/>
                    <a:pt x="126" y="4"/>
                  </a:cubicBezTo>
                  <a:cubicBezTo>
                    <a:pt x="133" y="4"/>
                    <a:pt x="139" y="2"/>
                    <a:pt x="141" y="2"/>
                  </a:cubicBezTo>
                  <a:cubicBezTo>
                    <a:pt x="143" y="2"/>
                    <a:pt x="144" y="0"/>
                    <a:pt x="146" y="0"/>
                  </a:cubicBezTo>
                  <a:cubicBezTo>
                    <a:pt x="147" y="0"/>
                    <a:pt x="148" y="2"/>
                    <a:pt x="148" y="4"/>
                  </a:cubicBezTo>
                  <a:cubicBezTo>
                    <a:pt x="148" y="6"/>
                    <a:pt x="146" y="10"/>
                    <a:pt x="145" y="19"/>
                  </a:cubicBezTo>
                  <a:cubicBezTo>
                    <a:pt x="144" y="22"/>
                    <a:pt x="144" y="37"/>
                    <a:pt x="143" y="41"/>
                  </a:cubicBezTo>
                  <a:cubicBezTo>
                    <a:pt x="143" y="42"/>
                    <a:pt x="141" y="44"/>
                    <a:pt x="140" y="44"/>
                  </a:cubicBezTo>
                  <a:cubicBezTo>
                    <a:pt x="138" y="44"/>
                    <a:pt x="137" y="42"/>
                    <a:pt x="137" y="40"/>
                  </a:cubicBezTo>
                  <a:cubicBezTo>
                    <a:pt x="137" y="37"/>
                    <a:pt x="137" y="32"/>
                    <a:pt x="135" y="28"/>
                  </a:cubicBezTo>
                  <a:cubicBezTo>
                    <a:pt x="133" y="23"/>
                    <a:pt x="129" y="21"/>
                    <a:pt x="111" y="18"/>
                  </a:cubicBezTo>
                  <a:cubicBezTo>
                    <a:pt x="105" y="17"/>
                    <a:pt x="66" y="17"/>
                    <a:pt x="62" y="17"/>
                  </a:cubicBezTo>
                  <a:cubicBezTo>
                    <a:pt x="61" y="17"/>
                    <a:pt x="60" y="18"/>
                    <a:pt x="60" y="21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0" y="112"/>
                    <a:pt x="60" y="113"/>
                    <a:pt x="62" y="113"/>
                  </a:cubicBezTo>
                  <a:cubicBezTo>
                    <a:pt x="66" y="113"/>
                    <a:pt x="111" y="113"/>
                    <a:pt x="119" y="112"/>
                  </a:cubicBezTo>
                  <a:cubicBezTo>
                    <a:pt x="127" y="111"/>
                    <a:pt x="132" y="111"/>
                    <a:pt x="135" y="108"/>
                  </a:cubicBezTo>
                  <a:cubicBezTo>
                    <a:pt x="138" y="105"/>
                    <a:pt x="139" y="103"/>
                    <a:pt x="140" y="103"/>
                  </a:cubicBezTo>
                  <a:cubicBezTo>
                    <a:pt x="141" y="103"/>
                    <a:pt x="142" y="104"/>
                    <a:pt x="142" y="106"/>
                  </a:cubicBezTo>
                  <a:cubicBezTo>
                    <a:pt x="142" y="108"/>
                    <a:pt x="140" y="113"/>
                    <a:pt x="139" y="124"/>
                  </a:cubicBezTo>
                  <a:cubicBezTo>
                    <a:pt x="139" y="131"/>
                    <a:pt x="138" y="143"/>
                    <a:pt x="138" y="145"/>
                  </a:cubicBezTo>
                  <a:cubicBezTo>
                    <a:pt x="138" y="148"/>
                    <a:pt x="137" y="151"/>
                    <a:pt x="135" y="151"/>
                  </a:cubicBezTo>
                  <a:cubicBezTo>
                    <a:pt x="133" y="151"/>
                    <a:pt x="133" y="150"/>
                    <a:pt x="133" y="148"/>
                  </a:cubicBezTo>
                  <a:cubicBezTo>
                    <a:pt x="133" y="145"/>
                    <a:pt x="133" y="142"/>
                    <a:pt x="131" y="138"/>
                  </a:cubicBezTo>
                  <a:cubicBezTo>
                    <a:pt x="130" y="133"/>
                    <a:pt x="127" y="129"/>
                    <a:pt x="114" y="128"/>
                  </a:cubicBezTo>
                  <a:cubicBezTo>
                    <a:pt x="104" y="126"/>
                    <a:pt x="68" y="126"/>
                    <a:pt x="62" y="126"/>
                  </a:cubicBezTo>
                  <a:cubicBezTo>
                    <a:pt x="61" y="126"/>
                    <a:pt x="60" y="127"/>
                    <a:pt x="60" y="128"/>
                  </a:cubicBezTo>
                  <a:cubicBezTo>
                    <a:pt x="60" y="156"/>
                    <a:pt x="60" y="156"/>
                    <a:pt x="60" y="156"/>
                  </a:cubicBezTo>
                  <a:cubicBezTo>
                    <a:pt x="60" y="167"/>
                    <a:pt x="60" y="205"/>
                    <a:pt x="60" y="212"/>
                  </a:cubicBezTo>
                  <a:cubicBezTo>
                    <a:pt x="61" y="233"/>
                    <a:pt x="67" y="238"/>
                    <a:pt x="101" y="238"/>
                  </a:cubicBezTo>
                  <a:cubicBezTo>
                    <a:pt x="109" y="238"/>
                    <a:pt x="126" y="238"/>
                    <a:pt x="134" y="234"/>
                  </a:cubicBezTo>
                  <a:cubicBezTo>
                    <a:pt x="143" y="230"/>
                    <a:pt x="148" y="225"/>
                    <a:pt x="150" y="212"/>
                  </a:cubicBezTo>
                  <a:cubicBezTo>
                    <a:pt x="151" y="208"/>
                    <a:pt x="151" y="207"/>
                    <a:pt x="153" y="207"/>
                  </a:cubicBezTo>
                  <a:cubicBezTo>
                    <a:pt x="155" y="207"/>
                    <a:pt x="156" y="209"/>
                    <a:pt x="156" y="212"/>
                  </a:cubicBezTo>
                  <a:cubicBezTo>
                    <a:pt x="156" y="214"/>
                    <a:pt x="153" y="236"/>
                    <a:pt x="151" y="243"/>
                  </a:cubicBezTo>
                  <a:cubicBezTo>
                    <a:pt x="149" y="252"/>
                    <a:pt x="145" y="252"/>
                    <a:pt x="132" y="252"/>
                  </a:cubicBezTo>
                  <a:cubicBezTo>
                    <a:pt x="107" y="252"/>
                    <a:pt x="87" y="251"/>
                    <a:pt x="73" y="250"/>
                  </a:cubicBezTo>
                  <a:cubicBezTo>
                    <a:pt x="59" y="250"/>
                    <a:pt x="50" y="250"/>
                    <a:pt x="45" y="250"/>
                  </a:cubicBezTo>
                  <a:cubicBezTo>
                    <a:pt x="44" y="250"/>
                    <a:pt x="38" y="250"/>
                    <a:pt x="30" y="250"/>
                  </a:cubicBezTo>
                  <a:cubicBezTo>
                    <a:pt x="24" y="250"/>
                    <a:pt x="16" y="251"/>
                    <a:pt x="11" y="251"/>
                  </a:cubicBezTo>
                  <a:cubicBezTo>
                    <a:pt x="7" y="251"/>
                    <a:pt x="5" y="250"/>
                    <a:pt x="5" y="248"/>
                  </a:cubicBezTo>
                  <a:cubicBezTo>
                    <a:pt x="5" y="247"/>
                    <a:pt x="6" y="245"/>
                    <a:pt x="8" y="245"/>
                  </a:cubicBezTo>
                  <a:cubicBezTo>
                    <a:pt x="11" y="245"/>
                    <a:pt x="15" y="244"/>
                    <a:pt x="19" y="244"/>
                  </a:cubicBezTo>
                  <a:cubicBezTo>
                    <a:pt x="25" y="243"/>
                    <a:pt x="26" y="236"/>
                    <a:pt x="27" y="227"/>
                  </a:cubicBezTo>
                  <a:cubicBezTo>
                    <a:pt x="29" y="213"/>
                    <a:pt x="29" y="187"/>
                    <a:pt x="29" y="156"/>
                  </a:cubicBezTo>
                  <a:lnTo>
                    <a:pt x="29" y="98"/>
                  </a:lnTo>
                  <a:close/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5748" y="853"/>
              <a:ext cx="93" cy="86"/>
            </a:xfrm>
            <a:custGeom>
              <a:avLst/>
              <a:gdLst>
                <a:gd name="T0" fmla="*/ 48 w 273"/>
                <a:gd name="T1" fmla="*/ 207 h 254"/>
                <a:gd name="T2" fmla="*/ 61 w 273"/>
                <a:gd name="T3" fmla="*/ 245 h 254"/>
                <a:gd name="T4" fmla="*/ 78 w 273"/>
                <a:gd name="T5" fmla="*/ 246 h 254"/>
                <a:gd name="T6" fmla="*/ 80 w 273"/>
                <a:gd name="T7" fmla="*/ 249 h 254"/>
                <a:gd name="T8" fmla="*/ 74 w 273"/>
                <a:gd name="T9" fmla="*/ 252 h 254"/>
                <a:gd name="T10" fmla="*/ 38 w 273"/>
                <a:gd name="T11" fmla="*/ 251 h 254"/>
                <a:gd name="T12" fmla="*/ 6 w 273"/>
                <a:gd name="T13" fmla="*/ 252 h 254"/>
                <a:gd name="T14" fmla="*/ 0 w 273"/>
                <a:gd name="T15" fmla="*/ 249 h 254"/>
                <a:gd name="T16" fmla="*/ 3 w 273"/>
                <a:gd name="T17" fmla="*/ 246 h 254"/>
                <a:gd name="T18" fmla="*/ 17 w 273"/>
                <a:gd name="T19" fmla="*/ 245 h 254"/>
                <a:gd name="T20" fmla="*/ 27 w 273"/>
                <a:gd name="T21" fmla="*/ 204 h 254"/>
                <a:gd name="T22" fmla="*/ 27 w 273"/>
                <a:gd name="T23" fmla="*/ 16 h 254"/>
                <a:gd name="T24" fmla="*/ 31 w 273"/>
                <a:gd name="T25" fmla="*/ 0 h 254"/>
                <a:gd name="T26" fmla="*/ 44 w 273"/>
                <a:gd name="T27" fmla="*/ 10 h 254"/>
                <a:gd name="T28" fmla="*/ 151 w 273"/>
                <a:gd name="T29" fmla="*/ 121 h 254"/>
                <a:gd name="T30" fmla="*/ 231 w 273"/>
                <a:gd name="T31" fmla="*/ 206 h 254"/>
                <a:gd name="T32" fmla="*/ 228 w 273"/>
                <a:gd name="T33" fmla="*/ 42 h 254"/>
                <a:gd name="T34" fmla="*/ 215 w 273"/>
                <a:gd name="T35" fmla="*/ 11 h 254"/>
                <a:gd name="T36" fmla="*/ 199 w 273"/>
                <a:gd name="T37" fmla="*/ 10 h 254"/>
                <a:gd name="T38" fmla="*/ 196 w 273"/>
                <a:gd name="T39" fmla="*/ 7 h 254"/>
                <a:gd name="T40" fmla="*/ 203 w 273"/>
                <a:gd name="T41" fmla="*/ 4 h 254"/>
                <a:gd name="T42" fmla="*/ 238 w 273"/>
                <a:gd name="T43" fmla="*/ 5 h 254"/>
                <a:gd name="T44" fmla="*/ 267 w 273"/>
                <a:gd name="T45" fmla="*/ 4 h 254"/>
                <a:gd name="T46" fmla="*/ 273 w 273"/>
                <a:gd name="T47" fmla="*/ 7 h 254"/>
                <a:gd name="T48" fmla="*/ 269 w 273"/>
                <a:gd name="T49" fmla="*/ 10 h 254"/>
                <a:gd name="T50" fmla="*/ 261 w 273"/>
                <a:gd name="T51" fmla="*/ 10 h 254"/>
                <a:gd name="T52" fmla="*/ 249 w 273"/>
                <a:gd name="T53" fmla="*/ 39 h 254"/>
                <a:gd name="T54" fmla="*/ 248 w 273"/>
                <a:gd name="T55" fmla="*/ 231 h 254"/>
                <a:gd name="T56" fmla="*/ 246 w 273"/>
                <a:gd name="T57" fmla="*/ 254 h 254"/>
                <a:gd name="T58" fmla="*/ 220 w 273"/>
                <a:gd name="T59" fmla="*/ 234 h 254"/>
                <a:gd name="T60" fmla="*/ 132 w 273"/>
                <a:gd name="T61" fmla="*/ 146 h 254"/>
                <a:gd name="T62" fmla="*/ 44 w 273"/>
                <a:gd name="T63" fmla="*/ 53 h 254"/>
                <a:gd name="T64" fmla="*/ 48 w 273"/>
                <a:gd name="T65" fmla="*/ 20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" h="254">
                  <a:moveTo>
                    <a:pt x="48" y="207"/>
                  </a:moveTo>
                  <a:cubicBezTo>
                    <a:pt x="49" y="234"/>
                    <a:pt x="52" y="242"/>
                    <a:pt x="61" y="245"/>
                  </a:cubicBezTo>
                  <a:cubicBezTo>
                    <a:pt x="67" y="246"/>
                    <a:pt x="75" y="246"/>
                    <a:pt x="78" y="246"/>
                  </a:cubicBezTo>
                  <a:cubicBezTo>
                    <a:pt x="79" y="246"/>
                    <a:pt x="80" y="248"/>
                    <a:pt x="80" y="249"/>
                  </a:cubicBezTo>
                  <a:cubicBezTo>
                    <a:pt x="80" y="251"/>
                    <a:pt x="78" y="252"/>
                    <a:pt x="74" y="252"/>
                  </a:cubicBezTo>
                  <a:cubicBezTo>
                    <a:pt x="55" y="252"/>
                    <a:pt x="42" y="251"/>
                    <a:pt x="38" y="251"/>
                  </a:cubicBezTo>
                  <a:cubicBezTo>
                    <a:pt x="35" y="251"/>
                    <a:pt x="21" y="252"/>
                    <a:pt x="6" y="252"/>
                  </a:cubicBezTo>
                  <a:cubicBezTo>
                    <a:pt x="2" y="252"/>
                    <a:pt x="0" y="251"/>
                    <a:pt x="0" y="249"/>
                  </a:cubicBezTo>
                  <a:cubicBezTo>
                    <a:pt x="0" y="248"/>
                    <a:pt x="2" y="246"/>
                    <a:pt x="3" y="246"/>
                  </a:cubicBezTo>
                  <a:cubicBezTo>
                    <a:pt x="6" y="246"/>
                    <a:pt x="12" y="246"/>
                    <a:pt x="17" y="245"/>
                  </a:cubicBezTo>
                  <a:cubicBezTo>
                    <a:pt x="25" y="242"/>
                    <a:pt x="27" y="233"/>
                    <a:pt x="27" y="20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8" y="0"/>
                    <a:pt x="31" y="0"/>
                  </a:cubicBezTo>
                  <a:cubicBezTo>
                    <a:pt x="35" y="0"/>
                    <a:pt x="41" y="6"/>
                    <a:pt x="44" y="10"/>
                  </a:cubicBezTo>
                  <a:cubicBezTo>
                    <a:pt x="50" y="15"/>
                    <a:pt x="99" y="67"/>
                    <a:pt x="151" y="121"/>
                  </a:cubicBezTo>
                  <a:cubicBezTo>
                    <a:pt x="185" y="156"/>
                    <a:pt x="221" y="195"/>
                    <a:pt x="231" y="206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28" y="20"/>
                    <a:pt x="226" y="13"/>
                    <a:pt x="215" y="11"/>
                  </a:cubicBezTo>
                  <a:cubicBezTo>
                    <a:pt x="209" y="10"/>
                    <a:pt x="201" y="10"/>
                    <a:pt x="199" y="10"/>
                  </a:cubicBezTo>
                  <a:cubicBezTo>
                    <a:pt x="196" y="10"/>
                    <a:pt x="196" y="8"/>
                    <a:pt x="196" y="7"/>
                  </a:cubicBezTo>
                  <a:cubicBezTo>
                    <a:pt x="196" y="5"/>
                    <a:pt x="199" y="4"/>
                    <a:pt x="203" y="4"/>
                  </a:cubicBezTo>
                  <a:cubicBezTo>
                    <a:pt x="218" y="4"/>
                    <a:pt x="234" y="5"/>
                    <a:pt x="238" y="5"/>
                  </a:cubicBezTo>
                  <a:cubicBezTo>
                    <a:pt x="242" y="5"/>
                    <a:pt x="253" y="4"/>
                    <a:pt x="267" y="4"/>
                  </a:cubicBezTo>
                  <a:cubicBezTo>
                    <a:pt x="270" y="4"/>
                    <a:pt x="273" y="5"/>
                    <a:pt x="273" y="7"/>
                  </a:cubicBezTo>
                  <a:cubicBezTo>
                    <a:pt x="273" y="8"/>
                    <a:pt x="272" y="10"/>
                    <a:pt x="269" y="10"/>
                  </a:cubicBezTo>
                  <a:cubicBezTo>
                    <a:pt x="268" y="10"/>
                    <a:pt x="265" y="10"/>
                    <a:pt x="261" y="10"/>
                  </a:cubicBezTo>
                  <a:cubicBezTo>
                    <a:pt x="250" y="13"/>
                    <a:pt x="249" y="19"/>
                    <a:pt x="249" y="39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8" y="252"/>
                    <a:pt x="248" y="254"/>
                    <a:pt x="246" y="254"/>
                  </a:cubicBezTo>
                  <a:cubicBezTo>
                    <a:pt x="242" y="254"/>
                    <a:pt x="239" y="251"/>
                    <a:pt x="220" y="234"/>
                  </a:cubicBezTo>
                  <a:cubicBezTo>
                    <a:pt x="216" y="231"/>
                    <a:pt x="168" y="183"/>
                    <a:pt x="132" y="146"/>
                  </a:cubicBezTo>
                  <a:cubicBezTo>
                    <a:pt x="92" y="104"/>
                    <a:pt x="54" y="64"/>
                    <a:pt x="44" y="53"/>
                  </a:cubicBezTo>
                  <a:lnTo>
                    <a:pt x="48" y="207"/>
                  </a:lnTo>
                  <a:close/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5857" y="853"/>
              <a:ext cx="47" cy="86"/>
            </a:xfrm>
            <a:custGeom>
              <a:avLst/>
              <a:gdLst>
                <a:gd name="T0" fmla="*/ 5 w 140"/>
                <a:gd name="T1" fmla="*/ 248 h 257"/>
                <a:gd name="T2" fmla="*/ 0 w 140"/>
                <a:gd name="T3" fmla="*/ 236 h 257"/>
                <a:gd name="T4" fmla="*/ 2 w 140"/>
                <a:gd name="T5" fmla="*/ 201 h 257"/>
                <a:gd name="T6" fmla="*/ 4 w 140"/>
                <a:gd name="T7" fmla="*/ 196 h 257"/>
                <a:gd name="T8" fmla="*/ 7 w 140"/>
                <a:gd name="T9" fmla="*/ 200 h 257"/>
                <a:gd name="T10" fmla="*/ 9 w 140"/>
                <a:gd name="T11" fmla="*/ 212 h 257"/>
                <a:gd name="T12" fmla="*/ 62 w 140"/>
                <a:gd name="T13" fmla="*/ 244 h 257"/>
                <a:gd name="T14" fmla="*/ 113 w 140"/>
                <a:gd name="T15" fmla="*/ 200 h 257"/>
                <a:gd name="T16" fmla="*/ 70 w 140"/>
                <a:gd name="T17" fmla="*/ 143 h 257"/>
                <a:gd name="T18" fmla="*/ 55 w 140"/>
                <a:gd name="T19" fmla="*/ 132 h 257"/>
                <a:gd name="T20" fmla="*/ 6 w 140"/>
                <a:gd name="T21" fmla="*/ 62 h 257"/>
                <a:gd name="T22" fmla="*/ 81 w 140"/>
                <a:gd name="T23" fmla="*/ 0 h 257"/>
                <a:gd name="T24" fmla="*/ 116 w 140"/>
                <a:gd name="T25" fmla="*/ 4 h 257"/>
                <a:gd name="T26" fmla="*/ 128 w 140"/>
                <a:gd name="T27" fmla="*/ 6 h 257"/>
                <a:gd name="T28" fmla="*/ 132 w 140"/>
                <a:gd name="T29" fmla="*/ 8 h 257"/>
                <a:gd name="T30" fmla="*/ 130 w 140"/>
                <a:gd name="T31" fmla="*/ 43 h 257"/>
                <a:gd name="T32" fmla="*/ 128 w 140"/>
                <a:gd name="T33" fmla="*/ 50 h 257"/>
                <a:gd name="T34" fmla="*/ 125 w 140"/>
                <a:gd name="T35" fmla="*/ 46 h 257"/>
                <a:gd name="T36" fmla="*/ 120 w 140"/>
                <a:gd name="T37" fmla="*/ 29 h 257"/>
                <a:gd name="T38" fmla="*/ 76 w 140"/>
                <a:gd name="T39" fmla="*/ 13 h 257"/>
                <a:gd name="T40" fmla="*/ 31 w 140"/>
                <a:gd name="T41" fmla="*/ 49 h 257"/>
                <a:gd name="T42" fmla="*/ 74 w 140"/>
                <a:gd name="T43" fmla="*/ 104 h 257"/>
                <a:gd name="T44" fmla="*/ 84 w 140"/>
                <a:gd name="T45" fmla="*/ 111 h 257"/>
                <a:gd name="T46" fmla="*/ 140 w 140"/>
                <a:gd name="T47" fmla="*/ 190 h 257"/>
                <a:gd name="T48" fmla="*/ 108 w 140"/>
                <a:gd name="T49" fmla="*/ 245 h 257"/>
                <a:gd name="T50" fmla="*/ 54 w 140"/>
                <a:gd name="T51" fmla="*/ 257 h 257"/>
                <a:gd name="T52" fmla="*/ 5 w 140"/>
                <a:gd name="T53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57">
                  <a:moveTo>
                    <a:pt x="5" y="248"/>
                  </a:moveTo>
                  <a:cubicBezTo>
                    <a:pt x="0" y="246"/>
                    <a:pt x="0" y="245"/>
                    <a:pt x="0" y="236"/>
                  </a:cubicBezTo>
                  <a:cubicBezTo>
                    <a:pt x="0" y="220"/>
                    <a:pt x="1" y="207"/>
                    <a:pt x="2" y="201"/>
                  </a:cubicBezTo>
                  <a:cubicBezTo>
                    <a:pt x="2" y="198"/>
                    <a:pt x="2" y="196"/>
                    <a:pt x="4" y="196"/>
                  </a:cubicBezTo>
                  <a:cubicBezTo>
                    <a:pt x="6" y="196"/>
                    <a:pt x="7" y="197"/>
                    <a:pt x="7" y="200"/>
                  </a:cubicBezTo>
                  <a:cubicBezTo>
                    <a:pt x="7" y="202"/>
                    <a:pt x="7" y="207"/>
                    <a:pt x="9" y="212"/>
                  </a:cubicBezTo>
                  <a:cubicBezTo>
                    <a:pt x="14" y="235"/>
                    <a:pt x="39" y="244"/>
                    <a:pt x="62" y="244"/>
                  </a:cubicBezTo>
                  <a:cubicBezTo>
                    <a:pt x="96" y="244"/>
                    <a:pt x="113" y="225"/>
                    <a:pt x="113" y="200"/>
                  </a:cubicBezTo>
                  <a:cubicBezTo>
                    <a:pt x="113" y="177"/>
                    <a:pt x="100" y="166"/>
                    <a:pt x="70" y="143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18" y="105"/>
                    <a:pt x="6" y="85"/>
                    <a:pt x="6" y="62"/>
                  </a:cubicBezTo>
                  <a:cubicBezTo>
                    <a:pt x="6" y="23"/>
                    <a:pt x="37" y="0"/>
                    <a:pt x="81" y="0"/>
                  </a:cubicBezTo>
                  <a:cubicBezTo>
                    <a:pt x="95" y="0"/>
                    <a:pt x="108" y="2"/>
                    <a:pt x="116" y="4"/>
                  </a:cubicBezTo>
                  <a:cubicBezTo>
                    <a:pt x="123" y="6"/>
                    <a:pt x="126" y="6"/>
                    <a:pt x="128" y="6"/>
                  </a:cubicBezTo>
                  <a:cubicBezTo>
                    <a:pt x="131" y="6"/>
                    <a:pt x="132" y="6"/>
                    <a:pt x="132" y="8"/>
                  </a:cubicBezTo>
                  <a:cubicBezTo>
                    <a:pt x="132" y="9"/>
                    <a:pt x="130" y="20"/>
                    <a:pt x="130" y="43"/>
                  </a:cubicBezTo>
                  <a:cubicBezTo>
                    <a:pt x="130" y="48"/>
                    <a:pt x="130" y="50"/>
                    <a:pt x="128" y="50"/>
                  </a:cubicBezTo>
                  <a:cubicBezTo>
                    <a:pt x="125" y="50"/>
                    <a:pt x="125" y="48"/>
                    <a:pt x="125" y="46"/>
                  </a:cubicBezTo>
                  <a:cubicBezTo>
                    <a:pt x="124" y="42"/>
                    <a:pt x="121" y="33"/>
                    <a:pt x="120" y="29"/>
                  </a:cubicBezTo>
                  <a:cubicBezTo>
                    <a:pt x="117" y="26"/>
                    <a:pt x="106" y="13"/>
                    <a:pt x="76" y="13"/>
                  </a:cubicBezTo>
                  <a:cubicBezTo>
                    <a:pt x="51" y="13"/>
                    <a:pt x="31" y="26"/>
                    <a:pt x="31" y="49"/>
                  </a:cubicBezTo>
                  <a:cubicBezTo>
                    <a:pt x="31" y="69"/>
                    <a:pt x="41" y="81"/>
                    <a:pt x="74" y="104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125" y="139"/>
                    <a:pt x="140" y="162"/>
                    <a:pt x="140" y="190"/>
                  </a:cubicBezTo>
                  <a:cubicBezTo>
                    <a:pt x="140" y="209"/>
                    <a:pt x="132" y="230"/>
                    <a:pt x="108" y="245"/>
                  </a:cubicBezTo>
                  <a:cubicBezTo>
                    <a:pt x="94" y="255"/>
                    <a:pt x="73" y="257"/>
                    <a:pt x="54" y="257"/>
                  </a:cubicBezTo>
                  <a:cubicBezTo>
                    <a:pt x="38" y="257"/>
                    <a:pt x="19" y="255"/>
                    <a:pt x="5" y="248"/>
                  </a:cubicBezTo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5921" y="854"/>
              <a:ext cx="86" cy="85"/>
            </a:xfrm>
            <a:custGeom>
              <a:avLst/>
              <a:gdLst>
                <a:gd name="T0" fmla="*/ 29 w 255"/>
                <a:gd name="T1" fmla="*/ 95 h 252"/>
                <a:gd name="T2" fmla="*/ 28 w 255"/>
                <a:gd name="T3" fmla="*/ 24 h 252"/>
                <a:gd name="T4" fmla="*/ 14 w 255"/>
                <a:gd name="T5" fmla="*/ 6 h 252"/>
                <a:gd name="T6" fmla="*/ 2 w 255"/>
                <a:gd name="T7" fmla="*/ 6 h 252"/>
                <a:gd name="T8" fmla="*/ 0 w 255"/>
                <a:gd name="T9" fmla="*/ 3 h 252"/>
                <a:gd name="T10" fmla="*/ 5 w 255"/>
                <a:gd name="T11" fmla="*/ 0 h 252"/>
                <a:gd name="T12" fmla="*/ 44 w 255"/>
                <a:gd name="T13" fmla="*/ 1 h 252"/>
                <a:gd name="T14" fmla="*/ 78 w 255"/>
                <a:gd name="T15" fmla="*/ 0 h 252"/>
                <a:gd name="T16" fmla="*/ 84 w 255"/>
                <a:gd name="T17" fmla="*/ 3 h 252"/>
                <a:gd name="T18" fmla="*/ 81 w 255"/>
                <a:gd name="T19" fmla="*/ 6 h 252"/>
                <a:gd name="T20" fmla="*/ 73 w 255"/>
                <a:gd name="T21" fmla="*/ 6 h 252"/>
                <a:gd name="T22" fmla="*/ 61 w 255"/>
                <a:gd name="T23" fmla="*/ 24 h 252"/>
                <a:gd name="T24" fmla="*/ 60 w 255"/>
                <a:gd name="T25" fmla="*/ 95 h 252"/>
                <a:gd name="T26" fmla="*/ 60 w 255"/>
                <a:gd name="T27" fmla="*/ 141 h 252"/>
                <a:gd name="T28" fmla="*/ 85 w 255"/>
                <a:gd name="T29" fmla="*/ 221 h 252"/>
                <a:gd name="T30" fmla="*/ 136 w 255"/>
                <a:gd name="T31" fmla="*/ 239 h 252"/>
                <a:gd name="T32" fmla="*/ 188 w 255"/>
                <a:gd name="T33" fmla="*/ 215 h 252"/>
                <a:gd name="T34" fmla="*/ 207 w 255"/>
                <a:gd name="T35" fmla="*/ 136 h 252"/>
                <a:gd name="T36" fmla="*/ 207 w 255"/>
                <a:gd name="T37" fmla="*/ 95 h 252"/>
                <a:gd name="T38" fmla="*/ 207 w 255"/>
                <a:gd name="T39" fmla="*/ 24 h 252"/>
                <a:gd name="T40" fmla="*/ 193 w 255"/>
                <a:gd name="T41" fmla="*/ 6 h 252"/>
                <a:gd name="T42" fmla="*/ 182 w 255"/>
                <a:gd name="T43" fmla="*/ 6 h 252"/>
                <a:gd name="T44" fmla="*/ 179 w 255"/>
                <a:gd name="T45" fmla="*/ 3 h 252"/>
                <a:gd name="T46" fmla="*/ 184 w 255"/>
                <a:gd name="T47" fmla="*/ 0 h 252"/>
                <a:gd name="T48" fmla="*/ 221 w 255"/>
                <a:gd name="T49" fmla="*/ 1 h 252"/>
                <a:gd name="T50" fmla="*/ 249 w 255"/>
                <a:gd name="T51" fmla="*/ 0 h 252"/>
                <a:gd name="T52" fmla="*/ 255 w 255"/>
                <a:gd name="T53" fmla="*/ 3 h 252"/>
                <a:gd name="T54" fmla="*/ 252 w 255"/>
                <a:gd name="T55" fmla="*/ 6 h 252"/>
                <a:gd name="T56" fmla="*/ 244 w 255"/>
                <a:gd name="T57" fmla="*/ 6 h 252"/>
                <a:gd name="T58" fmla="*/ 232 w 255"/>
                <a:gd name="T59" fmla="*/ 24 h 252"/>
                <a:gd name="T60" fmla="*/ 231 w 255"/>
                <a:gd name="T61" fmla="*/ 95 h 252"/>
                <a:gd name="T62" fmla="*/ 231 w 255"/>
                <a:gd name="T63" fmla="*/ 130 h 252"/>
                <a:gd name="T64" fmla="*/ 200 w 255"/>
                <a:gd name="T65" fmla="*/ 228 h 252"/>
                <a:gd name="T66" fmla="*/ 129 w 255"/>
                <a:gd name="T67" fmla="*/ 252 h 252"/>
                <a:gd name="T68" fmla="*/ 58 w 255"/>
                <a:gd name="T69" fmla="*/ 229 h 252"/>
                <a:gd name="T70" fmla="*/ 29 w 255"/>
                <a:gd name="T71" fmla="*/ 143 h 252"/>
                <a:gd name="T72" fmla="*/ 29 w 255"/>
                <a:gd name="T73" fmla="*/ 9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52">
                  <a:moveTo>
                    <a:pt x="29" y="95"/>
                  </a:moveTo>
                  <a:cubicBezTo>
                    <a:pt x="29" y="44"/>
                    <a:pt x="29" y="35"/>
                    <a:pt x="28" y="24"/>
                  </a:cubicBezTo>
                  <a:cubicBezTo>
                    <a:pt x="27" y="14"/>
                    <a:pt x="25" y="8"/>
                    <a:pt x="14" y="6"/>
                  </a:cubicBezTo>
                  <a:cubicBezTo>
                    <a:pt x="11" y="6"/>
                    <a:pt x="6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21" y="0"/>
                    <a:pt x="41" y="1"/>
                    <a:pt x="44" y="1"/>
                  </a:cubicBezTo>
                  <a:cubicBezTo>
                    <a:pt x="47" y="1"/>
                    <a:pt x="68" y="0"/>
                    <a:pt x="78" y="0"/>
                  </a:cubicBezTo>
                  <a:cubicBezTo>
                    <a:pt x="82" y="0"/>
                    <a:pt x="84" y="1"/>
                    <a:pt x="84" y="3"/>
                  </a:cubicBezTo>
                  <a:cubicBezTo>
                    <a:pt x="84" y="4"/>
                    <a:pt x="83" y="6"/>
                    <a:pt x="81" y="6"/>
                  </a:cubicBezTo>
                  <a:cubicBezTo>
                    <a:pt x="79" y="6"/>
                    <a:pt x="77" y="6"/>
                    <a:pt x="73" y="6"/>
                  </a:cubicBezTo>
                  <a:cubicBezTo>
                    <a:pt x="64" y="8"/>
                    <a:pt x="62" y="14"/>
                    <a:pt x="61" y="24"/>
                  </a:cubicBezTo>
                  <a:cubicBezTo>
                    <a:pt x="60" y="35"/>
                    <a:pt x="60" y="44"/>
                    <a:pt x="60" y="95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188"/>
                    <a:pt x="71" y="208"/>
                    <a:pt x="85" y="221"/>
                  </a:cubicBezTo>
                  <a:cubicBezTo>
                    <a:pt x="102" y="236"/>
                    <a:pt x="117" y="239"/>
                    <a:pt x="136" y="239"/>
                  </a:cubicBezTo>
                  <a:cubicBezTo>
                    <a:pt x="157" y="239"/>
                    <a:pt x="177" y="229"/>
                    <a:pt x="188" y="215"/>
                  </a:cubicBezTo>
                  <a:cubicBezTo>
                    <a:pt x="204" y="197"/>
                    <a:pt x="207" y="170"/>
                    <a:pt x="207" y="136"/>
                  </a:cubicBezTo>
                  <a:cubicBezTo>
                    <a:pt x="207" y="95"/>
                    <a:pt x="207" y="95"/>
                    <a:pt x="207" y="95"/>
                  </a:cubicBezTo>
                  <a:cubicBezTo>
                    <a:pt x="207" y="44"/>
                    <a:pt x="207" y="35"/>
                    <a:pt x="207" y="24"/>
                  </a:cubicBezTo>
                  <a:cubicBezTo>
                    <a:pt x="206" y="14"/>
                    <a:pt x="204" y="8"/>
                    <a:pt x="193" y="6"/>
                  </a:cubicBezTo>
                  <a:cubicBezTo>
                    <a:pt x="190" y="6"/>
                    <a:pt x="185" y="6"/>
                    <a:pt x="182" y="6"/>
                  </a:cubicBezTo>
                  <a:cubicBezTo>
                    <a:pt x="180" y="6"/>
                    <a:pt x="179" y="4"/>
                    <a:pt x="179" y="3"/>
                  </a:cubicBezTo>
                  <a:cubicBezTo>
                    <a:pt x="179" y="1"/>
                    <a:pt x="180" y="0"/>
                    <a:pt x="184" y="0"/>
                  </a:cubicBezTo>
                  <a:cubicBezTo>
                    <a:pt x="199" y="0"/>
                    <a:pt x="219" y="1"/>
                    <a:pt x="221" y="1"/>
                  </a:cubicBezTo>
                  <a:cubicBezTo>
                    <a:pt x="223" y="1"/>
                    <a:pt x="239" y="0"/>
                    <a:pt x="249" y="0"/>
                  </a:cubicBezTo>
                  <a:cubicBezTo>
                    <a:pt x="253" y="0"/>
                    <a:pt x="255" y="1"/>
                    <a:pt x="255" y="3"/>
                  </a:cubicBezTo>
                  <a:cubicBezTo>
                    <a:pt x="255" y="4"/>
                    <a:pt x="254" y="6"/>
                    <a:pt x="252" y="6"/>
                  </a:cubicBezTo>
                  <a:cubicBezTo>
                    <a:pt x="250" y="6"/>
                    <a:pt x="248" y="6"/>
                    <a:pt x="244" y="6"/>
                  </a:cubicBezTo>
                  <a:cubicBezTo>
                    <a:pt x="234" y="8"/>
                    <a:pt x="232" y="14"/>
                    <a:pt x="232" y="24"/>
                  </a:cubicBezTo>
                  <a:cubicBezTo>
                    <a:pt x="231" y="35"/>
                    <a:pt x="231" y="44"/>
                    <a:pt x="231" y="95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1" y="165"/>
                    <a:pt x="227" y="205"/>
                    <a:pt x="200" y="228"/>
                  </a:cubicBezTo>
                  <a:cubicBezTo>
                    <a:pt x="175" y="249"/>
                    <a:pt x="149" y="252"/>
                    <a:pt x="129" y="252"/>
                  </a:cubicBezTo>
                  <a:cubicBezTo>
                    <a:pt x="118" y="252"/>
                    <a:pt x="82" y="251"/>
                    <a:pt x="58" y="229"/>
                  </a:cubicBezTo>
                  <a:cubicBezTo>
                    <a:pt x="42" y="214"/>
                    <a:pt x="29" y="191"/>
                    <a:pt x="29" y="143"/>
                  </a:cubicBezTo>
                  <a:lnTo>
                    <a:pt x="29" y="95"/>
                  </a:lnTo>
                  <a:close/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6015" y="853"/>
              <a:ext cx="115" cy="85"/>
            </a:xfrm>
            <a:custGeom>
              <a:avLst/>
              <a:gdLst>
                <a:gd name="T0" fmla="*/ 297 w 339"/>
                <a:gd name="T1" fmla="*/ 209 h 252"/>
                <a:gd name="T2" fmla="*/ 314 w 339"/>
                <a:gd name="T3" fmla="*/ 243 h 252"/>
                <a:gd name="T4" fmla="*/ 336 w 339"/>
                <a:gd name="T5" fmla="*/ 246 h 252"/>
                <a:gd name="T6" fmla="*/ 339 w 339"/>
                <a:gd name="T7" fmla="*/ 249 h 252"/>
                <a:gd name="T8" fmla="*/ 332 w 339"/>
                <a:gd name="T9" fmla="*/ 252 h 252"/>
                <a:gd name="T10" fmla="*/ 274 w 339"/>
                <a:gd name="T11" fmla="*/ 250 h 252"/>
                <a:gd name="T12" fmla="*/ 265 w 339"/>
                <a:gd name="T13" fmla="*/ 246 h 252"/>
                <a:gd name="T14" fmla="*/ 267 w 339"/>
                <a:gd name="T15" fmla="*/ 244 h 252"/>
                <a:gd name="T16" fmla="*/ 268 w 339"/>
                <a:gd name="T17" fmla="*/ 232 h 252"/>
                <a:gd name="T18" fmla="*/ 252 w 339"/>
                <a:gd name="T19" fmla="*/ 67 h 252"/>
                <a:gd name="T20" fmla="*/ 251 w 339"/>
                <a:gd name="T21" fmla="*/ 67 h 252"/>
                <a:gd name="T22" fmla="*/ 170 w 339"/>
                <a:gd name="T23" fmla="*/ 234 h 252"/>
                <a:gd name="T24" fmla="*/ 158 w 339"/>
                <a:gd name="T25" fmla="*/ 251 h 252"/>
                <a:gd name="T26" fmla="*/ 146 w 339"/>
                <a:gd name="T27" fmla="*/ 236 h 252"/>
                <a:gd name="T28" fmla="*/ 107 w 339"/>
                <a:gd name="T29" fmla="*/ 160 h 252"/>
                <a:gd name="T30" fmla="*/ 64 w 339"/>
                <a:gd name="T31" fmla="*/ 71 h 252"/>
                <a:gd name="T32" fmla="*/ 62 w 339"/>
                <a:gd name="T33" fmla="*/ 71 h 252"/>
                <a:gd name="T34" fmla="*/ 49 w 339"/>
                <a:gd name="T35" fmla="*/ 219 h 252"/>
                <a:gd name="T36" fmla="*/ 49 w 339"/>
                <a:gd name="T37" fmla="*/ 235 h 252"/>
                <a:gd name="T38" fmla="*/ 57 w 339"/>
                <a:gd name="T39" fmla="*/ 244 h 252"/>
                <a:gd name="T40" fmla="*/ 70 w 339"/>
                <a:gd name="T41" fmla="*/ 246 h 252"/>
                <a:gd name="T42" fmla="*/ 72 w 339"/>
                <a:gd name="T43" fmla="*/ 249 h 252"/>
                <a:gd name="T44" fmla="*/ 66 w 339"/>
                <a:gd name="T45" fmla="*/ 252 h 252"/>
                <a:gd name="T46" fmla="*/ 35 w 339"/>
                <a:gd name="T47" fmla="*/ 251 h 252"/>
                <a:gd name="T48" fmla="*/ 6 w 339"/>
                <a:gd name="T49" fmla="*/ 252 h 252"/>
                <a:gd name="T50" fmla="*/ 0 w 339"/>
                <a:gd name="T51" fmla="*/ 249 h 252"/>
                <a:gd name="T52" fmla="*/ 4 w 339"/>
                <a:gd name="T53" fmla="*/ 246 h 252"/>
                <a:gd name="T54" fmla="*/ 14 w 339"/>
                <a:gd name="T55" fmla="*/ 245 h 252"/>
                <a:gd name="T56" fmla="*/ 27 w 339"/>
                <a:gd name="T57" fmla="*/ 219 h 252"/>
                <a:gd name="T58" fmla="*/ 52 w 339"/>
                <a:gd name="T59" fmla="*/ 5 h 252"/>
                <a:gd name="T60" fmla="*/ 55 w 339"/>
                <a:gd name="T61" fmla="*/ 0 h 252"/>
                <a:gd name="T62" fmla="*/ 62 w 339"/>
                <a:gd name="T63" fmla="*/ 5 h 252"/>
                <a:gd name="T64" fmla="*/ 165 w 339"/>
                <a:gd name="T65" fmla="*/ 208 h 252"/>
                <a:gd name="T66" fmla="*/ 263 w 339"/>
                <a:gd name="T67" fmla="*/ 5 h 252"/>
                <a:gd name="T68" fmla="*/ 269 w 339"/>
                <a:gd name="T69" fmla="*/ 0 h 252"/>
                <a:gd name="T70" fmla="*/ 274 w 339"/>
                <a:gd name="T71" fmla="*/ 8 h 252"/>
                <a:gd name="T72" fmla="*/ 297 w 339"/>
                <a:gd name="T73" fmla="*/ 20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9" h="252">
                  <a:moveTo>
                    <a:pt x="297" y="209"/>
                  </a:moveTo>
                  <a:cubicBezTo>
                    <a:pt x="298" y="221"/>
                    <a:pt x="300" y="239"/>
                    <a:pt x="314" y="243"/>
                  </a:cubicBezTo>
                  <a:cubicBezTo>
                    <a:pt x="324" y="246"/>
                    <a:pt x="333" y="246"/>
                    <a:pt x="336" y="246"/>
                  </a:cubicBezTo>
                  <a:cubicBezTo>
                    <a:pt x="338" y="246"/>
                    <a:pt x="339" y="247"/>
                    <a:pt x="339" y="249"/>
                  </a:cubicBezTo>
                  <a:cubicBezTo>
                    <a:pt x="339" y="251"/>
                    <a:pt x="336" y="252"/>
                    <a:pt x="332" y="252"/>
                  </a:cubicBezTo>
                  <a:cubicBezTo>
                    <a:pt x="324" y="252"/>
                    <a:pt x="287" y="251"/>
                    <a:pt x="274" y="250"/>
                  </a:cubicBezTo>
                  <a:cubicBezTo>
                    <a:pt x="266" y="249"/>
                    <a:pt x="265" y="248"/>
                    <a:pt x="265" y="246"/>
                  </a:cubicBezTo>
                  <a:cubicBezTo>
                    <a:pt x="265" y="245"/>
                    <a:pt x="265" y="244"/>
                    <a:pt x="267" y="244"/>
                  </a:cubicBezTo>
                  <a:cubicBezTo>
                    <a:pt x="269" y="243"/>
                    <a:pt x="269" y="238"/>
                    <a:pt x="268" y="232"/>
                  </a:cubicBezTo>
                  <a:cubicBezTo>
                    <a:pt x="252" y="67"/>
                    <a:pt x="252" y="67"/>
                    <a:pt x="252" y="67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63" y="248"/>
                    <a:pt x="161" y="251"/>
                    <a:pt x="158" y="251"/>
                  </a:cubicBezTo>
                  <a:cubicBezTo>
                    <a:pt x="155" y="251"/>
                    <a:pt x="153" y="248"/>
                    <a:pt x="146" y="236"/>
                  </a:cubicBezTo>
                  <a:cubicBezTo>
                    <a:pt x="138" y="220"/>
                    <a:pt x="115" y="178"/>
                    <a:pt x="107" y="160"/>
                  </a:cubicBezTo>
                  <a:cubicBezTo>
                    <a:pt x="97" y="139"/>
                    <a:pt x="69" y="84"/>
                    <a:pt x="64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49" y="224"/>
                    <a:pt x="49" y="230"/>
                    <a:pt x="49" y="235"/>
                  </a:cubicBezTo>
                  <a:cubicBezTo>
                    <a:pt x="49" y="240"/>
                    <a:pt x="52" y="243"/>
                    <a:pt x="57" y="244"/>
                  </a:cubicBezTo>
                  <a:cubicBezTo>
                    <a:pt x="62" y="246"/>
                    <a:pt x="67" y="246"/>
                    <a:pt x="70" y="246"/>
                  </a:cubicBezTo>
                  <a:cubicBezTo>
                    <a:pt x="71" y="246"/>
                    <a:pt x="72" y="248"/>
                    <a:pt x="72" y="249"/>
                  </a:cubicBezTo>
                  <a:cubicBezTo>
                    <a:pt x="72" y="251"/>
                    <a:pt x="70" y="252"/>
                    <a:pt x="66" y="252"/>
                  </a:cubicBezTo>
                  <a:cubicBezTo>
                    <a:pt x="54" y="252"/>
                    <a:pt x="37" y="251"/>
                    <a:pt x="35" y="251"/>
                  </a:cubicBezTo>
                  <a:cubicBezTo>
                    <a:pt x="32" y="251"/>
                    <a:pt x="15" y="252"/>
                    <a:pt x="6" y="252"/>
                  </a:cubicBezTo>
                  <a:cubicBezTo>
                    <a:pt x="3" y="252"/>
                    <a:pt x="0" y="251"/>
                    <a:pt x="0" y="249"/>
                  </a:cubicBezTo>
                  <a:cubicBezTo>
                    <a:pt x="0" y="248"/>
                    <a:pt x="2" y="246"/>
                    <a:pt x="4" y="246"/>
                  </a:cubicBezTo>
                  <a:cubicBezTo>
                    <a:pt x="7" y="246"/>
                    <a:pt x="9" y="246"/>
                    <a:pt x="14" y="245"/>
                  </a:cubicBezTo>
                  <a:cubicBezTo>
                    <a:pt x="25" y="243"/>
                    <a:pt x="25" y="231"/>
                    <a:pt x="27" y="219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2"/>
                    <a:pt x="54" y="0"/>
                    <a:pt x="55" y="0"/>
                  </a:cubicBezTo>
                  <a:cubicBezTo>
                    <a:pt x="58" y="0"/>
                    <a:pt x="60" y="1"/>
                    <a:pt x="62" y="5"/>
                  </a:cubicBezTo>
                  <a:cubicBezTo>
                    <a:pt x="165" y="208"/>
                    <a:pt x="165" y="208"/>
                    <a:pt x="165" y="208"/>
                  </a:cubicBezTo>
                  <a:cubicBezTo>
                    <a:pt x="263" y="5"/>
                    <a:pt x="263" y="5"/>
                    <a:pt x="263" y="5"/>
                  </a:cubicBezTo>
                  <a:cubicBezTo>
                    <a:pt x="265" y="2"/>
                    <a:pt x="266" y="0"/>
                    <a:pt x="269" y="0"/>
                  </a:cubicBezTo>
                  <a:cubicBezTo>
                    <a:pt x="271" y="0"/>
                    <a:pt x="273" y="2"/>
                    <a:pt x="274" y="8"/>
                  </a:cubicBezTo>
                  <a:lnTo>
                    <a:pt x="297" y="209"/>
                  </a:lnTo>
                  <a:close/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8332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pensum group presentasjon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32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pensum group presentasjon</a:t>
            </a:r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173663" y="1779287"/>
            <a:ext cx="4338637" cy="2874963"/>
          </a:xfrm>
        </p:spPr>
        <p:txBody>
          <a:bodyPr tIns="504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sv-SE"/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47700" y="1746250"/>
            <a:ext cx="4089400" cy="29003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43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pensum group presentasjon</a:t>
            </a:r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173663" y="1779287"/>
            <a:ext cx="4338637" cy="2874963"/>
          </a:xfrm>
        </p:spPr>
        <p:txBody>
          <a:bodyPr tIns="504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sv-SE"/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47700" y="1746250"/>
            <a:ext cx="4089400" cy="29003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9073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pensum group presentasjon</a:t>
            </a:r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3855309" y="1779287"/>
            <a:ext cx="5656992" cy="2874963"/>
          </a:xfrm>
        </p:spPr>
        <p:txBody>
          <a:bodyPr tIns="504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sv-SE"/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47700" y="1746250"/>
            <a:ext cx="2869857" cy="29003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87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pensum group presentasjon</a:t>
            </a:r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7117491" y="1779287"/>
            <a:ext cx="2394809" cy="2874963"/>
          </a:xfrm>
        </p:spPr>
        <p:txBody>
          <a:bodyPr tIns="504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sv-SE"/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47700" y="1746250"/>
            <a:ext cx="5868430" cy="29003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5419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pensum group presentasjon</a:t>
            </a:r>
            <a:endParaRPr lang="sv-SE"/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47699" y="3789406"/>
            <a:ext cx="7021727" cy="8983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5"/>
          </p:nvPr>
        </p:nvSpPr>
        <p:spPr>
          <a:xfrm>
            <a:off x="648455" y="1655720"/>
            <a:ext cx="2952000" cy="1853600"/>
          </a:xfrm>
        </p:spPr>
        <p:txBody>
          <a:bodyPr tIns="504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sv-SE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6"/>
          </p:nvPr>
        </p:nvSpPr>
        <p:spPr>
          <a:xfrm>
            <a:off x="3600783" y="1655720"/>
            <a:ext cx="2973012" cy="1853600"/>
          </a:xfrm>
        </p:spPr>
        <p:txBody>
          <a:bodyPr tIns="504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sv-SE"/>
          </a:p>
        </p:txBody>
      </p:sp>
      <p:sp>
        <p:nvSpPr>
          <p:cNvPr id="12" name="Platshållare för bild 6"/>
          <p:cNvSpPr>
            <a:spLocks noGrp="1"/>
          </p:cNvSpPr>
          <p:nvPr>
            <p:ph type="pic" sz="quarter" idx="17"/>
          </p:nvPr>
        </p:nvSpPr>
        <p:spPr>
          <a:xfrm>
            <a:off x="6569588" y="1655720"/>
            <a:ext cx="2934474" cy="1853600"/>
          </a:xfrm>
        </p:spPr>
        <p:txBody>
          <a:bodyPr tIns="504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42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pensum group presentasjon</a:t>
            </a:r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6573795" y="1935892"/>
            <a:ext cx="2938505" cy="2669060"/>
          </a:xfrm>
        </p:spPr>
        <p:txBody>
          <a:bodyPr tIns="504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sv-SE"/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647700" y="1902772"/>
            <a:ext cx="2614484" cy="270217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3631602" y="1935892"/>
            <a:ext cx="2938505" cy="2669060"/>
          </a:xfrm>
        </p:spPr>
        <p:txBody>
          <a:bodyPr tIns="50400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6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160000" cy="573247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461319"/>
            <a:ext cx="10160000" cy="479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49472" y="584886"/>
            <a:ext cx="8864254" cy="8195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8046" y="1737903"/>
            <a:ext cx="8864254" cy="2644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8456" y="96531"/>
            <a:ext cx="4121252" cy="3044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kern="8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pensum group presentasjon</a:t>
            </a:r>
            <a:endParaRPr lang="sv-SE"/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8978900" y="222250"/>
            <a:ext cx="527050" cy="479425"/>
            <a:chOff x="5656" y="140"/>
            <a:chExt cx="332" cy="302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656" y="140"/>
              <a:ext cx="33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" y="140"/>
              <a:ext cx="33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743" y="181"/>
              <a:ext cx="166" cy="185"/>
            </a:xfrm>
            <a:custGeom>
              <a:avLst/>
              <a:gdLst>
                <a:gd name="T0" fmla="*/ 707 w 788"/>
                <a:gd name="T1" fmla="*/ 92 h 880"/>
                <a:gd name="T2" fmla="*/ 409 w 788"/>
                <a:gd name="T3" fmla="*/ 0 h 880"/>
                <a:gd name="T4" fmla="*/ 207 w 788"/>
                <a:gd name="T5" fmla="*/ 5 h 880"/>
                <a:gd name="T6" fmla="*/ 26 w 788"/>
                <a:gd name="T7" fmla="*/ 0 h 880"/>
                <a:gd name="T8" fmla="*/ 0 w 788"/>
                <a:gd name="T9" fmla="*/ 13 h 880"/>
                <a:gd name="T10" fmla="*/ 13 w 788"/>
                <a:gd name="T11" fmla="*/ 23 h 880"/>
                <a:gd name="T12" fmla="*/ 67 w 788"/>
                <a:gd name="T13" fmla="*/ 28 h 880"/>
                <a:gd name="T14" fmla="*/ 136 w 788"/>
                <a:gd name="T15" fmla="*/ 119 h 880"/>
                <a:gd name="T16" fmla="*/ 140 w 788"/>
                <a:gd name="T17" fmla="*/ 466 h 880"/>
                <a:gd name="T18" fmla="*/ 140 w 788"/>
                <a:gd name="T19" fmla="*/ 748 h 880"/>
                <a:gd name="T20" fmla="*/ 140 w 788"/>
                <a:gd name="T21" fmla="*/ 880 h 880"/>
                <a:gd name="T22" fmla="*/ 271 w 788"/>
                <a:gd name="T23" fmla="*/ 880 h 880"/>
                <a:gd name="T24" fmla="*/ 271 w 788"/>
                <a:gd name="T25" fmla="*/ 748 h 880"/>
                <a:gd name="T26" fmla="*/ 271 w 788"/>
                <a:gd name="T27" fmla="*/ 89 h 880"/>
                <a:gd name="T28" fmla="*/ 284 w 788"/>
                <a:gd name="T29" fmla="*/ 58 h 880"/>
                <a:gd name="T30" fmla="*/ 353 w 788"/>
                <a:gd name="T31" fmla="*/ 49 h 880"/>
                <a:gd name="T32" fmla="*/ 573 w 788"/>
                <a:gd name="T33" fmla="*/ 129 h 880"/>
                <a:gd name="T34" fmla="*/ 663 w 788"/>
                <a:gd name="T35" fmla="*/ 376 h 880"/>
                <a:gd name="T36" fmla="*/ 385 w 788"/>
                <a:gd name="T37" fmla="*/ 637 h 880"/>
                <a:gd name="T38" fmla="*/ 342 w 788"/>
                <a:gd name="T39" fmla="*/ 652 h 880"/>
                <a:gd name="T40" fmla="*/ 359 w 788"/>
                <a:gd name="T41" fmla="*/ 663 h 880"/>
                <a:gd name="T42" fmla="*/ 393 w 788"/>
                <a:gd name="T43" fmla="*/ 665 h 880"/>
                <a:gd name="T44" fmla="*/ 788 w 788"/>
                <a:gd name="T45" fmla="*/ 283 h 880"/>
                <a:gd name="T46" fmla="*/ 707 w 788"/>
                <a:gd name="T47" fmla="*/ 9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8" h="880">
                  <a:moveTo>
                    <a:pt x="707" y="92"/>
                  </a:moveTo>
                  <a:cubicBezTo>
                    <a:pt x="682" y="68"/>
                    <a:pt x="610" y="0"/>
                    <a:pt x="409" y="0"/>
                  </a:cubicBezTo>
                  <a:cubicBezTo>
                    <a:pt x="335" y="0"/>
                    <a:pt x="242" y="5"/>
                    <a:pt x="207" y="5"/>
                  </a:cubicBezTo>
                  <a:cubicBezTo>
                    <a:pt x="194" y="5"/>
                    <a:pt x="98" y="0"/>
                    <a:pt x="26" y="0"/>
                  </a:cubicBezTo>
                  <a:cubicBezTo>
                    <a:pt x="8" y="0"/>
                    <a:pt x="0" y="4"/>
                    <a:pt x="0" y="13"/>
                  </a:cubicBezTo>
                  <a:cubicBezTo>
                    <a:pt x="0" y="20"/>
                    <a:pt x="6" y="23"/>
                    <a:pt x="13" y="23"/>
                  </a:cubicBezTo>
                  <a:cubicBezTo>
                    <a:pt x="27" y="23"/>
                    <a:pt x="55" y="24"/>
                    <a:pt x="67" y="28"/>
                  </a:cubicBezTo>
                  <a:cubicBezTo>
                    <a:pt x="120" y="39"/>
                    <a:pt x="133" y="65"/>
                    <a:pt x="136" y="119"/>
                  </a:cubicBezTo>
                  <a:cubicBezTo>
                    <a:pt x="140" y="170"/>
                    <a:pt x="140" y="215"/>
                    <a:pt x="140" y="466"/>
                  </a:cubicBezTo>
                  <a:cubicBezTo>
                    <a:pt x="140" y="748"/>
                    <a:pt x="140" y="748"/>
                    <a:pt x="140" y="748"/>
                  </a:cubicBezTo>
                  <a:cubicBezTo>
                    <a:pt x="140" y="795"/>
                    <a:pt x="140" y="839"/>
                    <a:pt x="140" y="880"/>
                  </a:cubicBezTo>
                  <a:cubicBezTo>
                    <a:pt x="271" y="880"/>
                    <a:pt x="271" y="880"/>
                    <a:pt x="271" y="880"/>
                  </a:cubicBezTo>
                  <a:cubicBezTo>
                    <a:pt x="271" y="839"/>
                    <a:pt x="271" y="795"/>
                    <a:pt x="271" y="748"/>
                  </a:cubicBezTo>
                  <a:cubicBezTo>
                    <a:pt x="271" y="748"/>
                    <a:pt x="271" y="748"/>
                    <a:pt x="271" y="89"/>
                  </a:cubicBezTo>
                  <a:cubicBezTo>
                    <a:pt x="271" y="73"/>
                    <a:pt x="274" y="61"/>
                    <a:pt x="284" y="58"/>
                  </a:cubicBezTo>
                  <a:cubicBezTo>
                    <a:pt x="298" y="52"/>
                    <a:pt x="326" y="49"/>
                    <a:pt x="353" y="49"/>
                  </a:cubicBezTo>
                  <a:cubicBezTo>
                    <a:pt x="390" y="49"/>
                    <a:pt x="488" y="42"/>
                    <a:pt x="573" y="129"/>
                  </a:cubicBezTo>
                  <a:cubicBezTo>
                    <a:pt x="658" y="215"/>
                    <a:pt x="663" y="323"/>
                    <a:pt x="663" y="376"/>
                  </a:cubicBezTo>
                  <a:cubicBezTo>
                    <a:pt x="663" y="523"/>
                    <a:pt x="541" y="637"/>
                    <a:pt x="385" y="637"/>
                  </a:cubicBezTo>
                  <a:cubicBezTo>
                    <a:pt x="351" y="637"/>
                    <a:pt x="342" y="639"/>
                    <a:pt x="342" y="652"/>
                  </a:cubicBezTo>
                  <a:cubicBezTo>
                    <a:pt x="342" y="660"/>
                    <a:pt x="351" y="663"/>
                    <a:pt x="359" y="663"/>
                  </a:cubicBezTo>
                  <a:cubicBezTo>
                    <a:pt x="367" y="665"/>
                    <a:pt x="385" y="665"/>
                    <a:pt x="393" y="665"/>
                  </a:cubicBezTo>
                  <a:cubicBezTo>
                    <a:pt x="621" y="665"/>
                    <a:pt x="788" y="511"/>
                    <a:pt x="788" y="283"/>
                  </a:cubicBezTo>
                  <a:cubicBezTo>
                    <a:pt x="788" y="198"/>
                    <a:pt x="743" y="126"/>
                    <a:pt x="707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5659" y="389"/>
              <a:ext cx="37" cy="52"/>
            </a:xfrm>
            <a:custGeom>
              <a:avLst/>
              <a:gdLst>
                <a:gd name="T0" fmla="*/ 29 w 175"/>
                <a:gd name="T1" fmla="*/ 95 h 248"/>
                <a:gd name="T2" fmla="*/ 28 w 175"/>
                <a:gd name="T3" fmla="*/ 24 h 248"/>
                <a:gd name="T4" fmla="*/ 14 w 175"/>
                <a:gd name="T5" fmla="*/ 6 h 248"/>
                <a:gd name="T6" fmla="*/ 3 w 175"/>
                <a:gd name="T7" fmla="*/ 6 h 248"/>
                <a:gd name="T8" fmla="*/ 0 w 175"/>
                <a:gd name="T9" fmla="*/ 3 h 248"/>
                <a:gd name="T10" fmla="*/ 6 w 175"/>
                <a:gd name="T11" fmla="*/ 0 h 248"/>
                <a:gd name="T12" fmla="*/ 45 w 175"/>
                <a:gd name="T13" fmla="*/ 1 h 248"/>
                <a:gd name="T14" fmla="*/ 93 w 175"/>
                <a:gd name="T15" fmla="*/ 0 h 248"/>
                <a:gd name="T16" fmla="*/ 158 w 175"/>
                <a:gd name="T17" fmla="*/ 19 h 248"/>
                <a:gd name="T18" fmla="*/ 175 w 175"/>
                <a:gd name="T19" fmla="*/ 58 h 248"/>
                <a:gd name="T20" fmla="*/ 87 w 175"/>
                <a:gd name="T21" fmla="*/ 136 h 248"/>
                <a:gd name="T22" fmla="*/ 78 w 175"/>
                <a:gd name="T23" fmla="*/ 136 h 248"/>
                <a:gd name="T24" fmla="*/ 74 w 175"/>
                <a:gd name="T25" fmla="*/ 133 h 248"/>
                <a:gd name="T26" fmla="*/ 83 w 175"/>
                <a:gd name="T27" fmla="*/ 129 h 248"/>
                <a:gd name="T28" fmla="*/ 146 w 175"/>
                <a:gd name="T29" fmla="*/ 76 h 248"/>
                <a:gd name="T30" fmla="*/ 126 w 175"/>
                <a:gd name="T31" fmla="*/ 27 h 248"/>
                <a:gd name="T32" fmla="*/ 81 w 175"/>
                <a:gd name="T33" fmla="*/ 11 h 248"/>
                <a:gd name="T34" fmla="*/ 62 w 175"/>
                <a:gd name="T35" fmla="*/ 13 h 248"/>
                <a:gd name="T36" fmla="*/ 59 w 175"/>
                <a:gd name="T37" fmla="*/ 19 h 248"/>
                <a:gd name="T38" fmla="*/ 59 w 175"/>
                <a:gd name="T39" fmla="*/ 153 h 248"/>
                <a:gd name="T40" fmla="*/ 61 w 175"/>
                <a:gd name="T41" fmla="*/ 224 h 248"/>
                <a:gd name="T42" fmla="*/ 74 w 175"/>
                <a:gd name="T43" fmla="*/ 241 h 248"/>
                <a:gd name="T44" fmla="*/ 89 w 175"/>
                <a:gd name="T45" fmla="*/ 242 h 248"/>
                <a:gd name="T46" fmla="*/ 92 w 175"/>
                <a:gd name="T47" fmla="*/ 245 h 248"/>
                <a:gd name="T48" fmla="*/ 86 w 175"/>
                <a:gd name="T49" fmla="*/ 248 h 248"/>
                <a:gd name="T50" fmla="*/ 44 w 175"/>
                <a:gd name="T51" fmla="*/ 247 h 248"/>
                <a:gd name="T52" fmla="*/ 11 w 175"/>
                <a:gd name="T53" fmla="*/ 248 h 248"/>
                <a:gd name="T54" fmla="*/ 5 w 175"/>
                <a:gd name="T55" fmla="*/ 245 h 248"/>
                <a:gd name="T56" fmla="*/ 8 w 175"/>
                <a:gd name="T57" fmla="*/ 242 h 248"/>
                <a:gd name="T58" fmla="*/ 18 w 175"/>
                <a:gd name="T59" fmla="*/ 241 h 248"/>
                <a:gd name="T60" fmla="*/ 27 w 175"/>
                <a:gd name="T61" fmla="*/ 224 h 248"/>
                <a:gd name="T62" fmla="*/ 29 w 175"/>
                <a:gd name="T63" fmla="*/ 153 h 248"/>
                <a:gd name="T64" fmla="*/ 29 w 175"/>
                <a:gd name="T65" fmla="*/ 9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248">
                  <a:moveTo>
                    <a:pt x="29" y="95"/>
                  </a:moveTo>
                  <a:cubicBezTo>
                    <a:pt x="29" y="44"/>
                    <a:pt x="29" y="35"/>
                    <a:pt x="28" y="24"/>
                  </a:cubicBezTo>
                  <a:cubicBezTo>
                    <a:pt x="28" y="13"/>
                    <a:pt x="26" y="8"/>
                    <a:pt x="14" y="6"/>
                  </a:cubicBezTo>
                  <a:cubicBezTo>
                    <a:pt x="12" y="6"/>
                    <a:pt x="6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21" y="0"/>
                    <a:pt x="42" y="1"/>
                    <a:pt x="45" y="1"/>
                  </a:cubicBezTo>
                  <a:cubicBezTo>
                    <a:pt x="52" y="1"/>
                    <a:pt x="78" y="0"/>
                    <a:pt x="93" y="0"/>
                  </a:cubicBezTo>
                  <a:cubicBezTo>
                    <a:pt x="137" y="0"/>
                    <a:pt x="152" y="14"/>
                    <a:pt x="158" y="19"/>
                  </a:cubicBezTo>
                  <a:cubicBezTo>
                    <a:pt x="165" y="26"/>
                    <a:pt x="175" y="40"/>
                    <a:pt x="175" y="58"/>
                  </a:cubicBezTo>
                  <a:cubicBezTo>
                    <a:pt x="175" y="105"/>
                    <a:pt x="139" y="136"/>
                    <a:pt x="87" y="136"/>
                  </a:cubicBezTo>
                  <a:cubicBezTo>
                    <a:pt x="85" y="136"/>
                    <a:pt x="80" y="136"/>
                    <a:pt x="78" y="136"/>
                  </a:cubicBezTo>
                  <a:cubicBezTo>
                    <a:pt x="76" y="136"/>
                    <a:pt x="74" y="134"/>
                    <a:pt x="74" y="133"/>
                  </a:cubicBezTo>
                  <a:cubicBezTo>
                    <a:pt x="74" y="130"/>
                    <a:pt x="76" y="129"/>
                    <a:pt x="83" y="129"/>
                  </a:cubicBezTo>
                  <a:cubicBezTo>
                    <a:pt x="120" y="129"/>
                    <a:pt x="146" y="106"/>
                    <a:pt x="146" y="76"/>
                  </a:cubicBezTo>
                  <a:cubicBezTo>
                    <a:pt x="146" y="66"/>
                    <a:pt x="145" y="44"/>
                    <a:pt x="126" y="27"/>
                  </a:cubicBezTo>
                  <a:cubicBezTo>
                    <a:pt x="109" y="9"/>
                    <a:pt x="88" y="11"/>
                    <a:pt x="81" y="11"/>
                  </a:cubicBezTo>
                  <a:cubicBezTo>
                    <a:pt x="75" y="11"/>
                    <a:pt x="65" y="13"/>
                    <a:pt x="62" y="13"/>
                  </a:cubicBezTo>
                  <a:cubicBezTo>
                    <a:pt x="60" y="14"/>
                    <a:pt x="59" y="16"/>
                    <a:pt x="59" y="19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59" y="184"/>
                    <a:pt x="59" y="210"/>
                    <a:pt x="61" y="224"/>
                  </a:cubicBezTo>
                  <a:cubicBezTo>
                    <a:pt x="62" y="233"/>
                    <a:pt x="64" y="239"/>
                    <a:pt x="74" y="241"/>
                  </a:cubicBezTo>
                  <a:cubicBezTo>
                    <a:pt x="79" y="242"/>
                    <a:pt x="86" y="242"/>
                    <a:pt x="89" y="242"/>
                  </a:cubicBezTo>
                  <a:cubicBezTo>
                    <a:pt x="91" y="242"/>
                    <a:pt x="92" y="244"/>
                    <a:pt x="92" y="245"/>
                  </a:cubicBezTo>
                  <a:cubicBezTo>
                    <a:pt x="92" y="247"/>
                    <a:pt x="90" y="248"/>
                    <a:pt x="86" y="248"/>
                  </a:cubicBezTo>
                  <a:cubicBezTo>
                    <a:pt x="68" y="248"/>
                    <a:pt x="46" y="247"/>
                    <a:pt x="44" y="247"/>
                  </a:cubicBezTo>
                  <a:cubicBezTo>
                    <a:pt x="43" y="247"/>
                    <a:pt x="21" y="248"/>
                    <a:pt x="11" y="248"/>
                  </a:cubicBezTo>
                  <a:cubicBezTo>
                    <a:pt x="7" y="248"/>
                    <a:pt x="5" y="247"/>
                    <a:pt x="5" y="245"/>
                  </a:cubicBezTo>
                  <a:cubicBezTo>
                    <a:pt x="5" y="244"/>
                    <a:pt x="6" y="242"/>
                    <a:pt x="8" y="242"/>
                  </a:cubicBezTo>
                  <a:cubicBezTo>
                    <a:pt x="11" y="242"/>
                    <a:pt x="15" y="242"/>
                    <a:pt x="18" y="241"/>
                  </a:cubicBezTo>
                  <a:cubicBezTo>
                    <a:pt x="25" y="239"/>
                    <a:pt x="26" y="233"/>
                    <a:pt x="27" y="224"/>
                  </a:cubicBezTo>
                  <a:cubicBezTo>
                    <a:pt x="29" y="210"/>
                    <a:pt x="29" y="184"/>
                    <a:pt x="29" y="153"/>
                  </a:cubicBezTo>
                  <a:lnTo>
                    <a:pt x="29" y="95"/>
                  </a:lnTo>
                  <a:close/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5705" y="389"/>
              <a:ext cx="33" cy="53"/>
            </a:xfrm>
            <a:custGeom>
              <a:avLst/>
              <a:gdLst>
                <a:gd name="T0" fmla="*/ 29 w 156"/>
                <a:gd name="T1" fmla="*/ 98 h 252"/>
                <a:gd name="T2" fmla="*/ 29 w 156"/>
                <a:gd name="T3" fmla="*/ 27 h 252"/>
                <a:gd name="T4" fmla="*/ 15 w 156"/>
                <a:gd name="T5" fmla="*/ 9 h 252"/>
                <a:gd name="T6" fmla="*/ 3 w 156"/>
                <a:gd name="T7" fmla="*/ 9 h 252"/>
                <a:gd name="T8" fmla="*/ 0 w 156"/>
                <a:gd name="T9" fmla="*/ 6 h 252"/>
                <a:gd name="T10" fmla="*/ 6 w 156"/>
                <a:gd name="T11" fmla="*/ 3 h 252"/>
                <a:gd name="T12" fmla="*/ 45 w 156"/>
                <a:gd name="T13" fmla="*/ 4 h 252"/>
                <a:gd name="T14" fmla="*/ 126 w 156"/>
                <a:gd name="T15" fmla="*/ 4 h 252"/>
                <a:gd name="T16" fmla="*/ 141 w 156"/>
                <a:gd name="T17" fmla="*/ 2 h 252"/>
                <a:gd name="T18" fmla="*/ 146 w 156"/>
                <a:gd name="T19" fmla="*/ 0 h 252"/>
                <a:gd name="T20" fmla="*/ 148 w 156"/>
                <a:gd name="T21" fmla="*/ 4 h 252"/>
                <a:gd name="T22" fmla="*/ 145 w 156"/>
                <a:gd name="T23" fmla="*/ 19 h 252"/>
                <a:gd name="T24" fmla="*/ 143 w 156"/>
                <a:gd name="T25" fmla="*/ 41 h 252"/>
                <a:gd name="T26" fmla="*/ 140 w 156"/>
                <a:gd name="T27" fmla="*/ 44 h 252"/>
                <a:gd name="T28" fmla="*/ 137 w 156"/>
                <a:gd name="T29" fmla="*/ 40 h 252"/>
                <a:gd name="T30" fmla="*/ 135 w 156"/>
                <a:gd name="T31" fmla="*/ 28 h 252"/>
                <a:gd name="T32" fmla="*/ 111 w 156"/>
                <a:gd name="T33" fmla="*/ 18 h 252"/>
                <a:gd name="T34" fmla="*/ 62 w 156"/>
                <a:gd name="T35" fmla="*/ 17 h 252"/>
                <a:gd name="T36" fmla="*/ 60 w 156"/>
                <a:gd name="T37" fmla="*/ 21 h 252"/>
                <a:gd name="T38" fmla="*/ 60 w 156"/>
                <a:gd name="T39" fmla="*/ 109 h 252"/>
                <a:gd name="T40" fmla="*/ 62 w 156"/>
                <a:gd name="T41" fmla="*/ 113 h 252"/>
                <a:gd name="T42" fmla="*/ 119 w 156"/>
                <a:gd name="T43" fmla="*/ 112 h 252"/>
                <a:gd name="T44" fmla="*/ 135 w 156"/>
                <a:gd name="T45" fmla="*/ 108 h 252"/>
                <a:gd name="T46" fmla="*/ 140 w 156"/>
                <a:gd name="T47" fmla="*/ 103 h 252"/>
                <a:gd name="T48" fmla="*/ 142 w 156"/>
                <a:gd name="T49" fmla="*/ 106 h 252"/>
                <a:gd name="T50" fmla="*/ 139 w 156"/>
                <a:gd name="T51" fmla="*/ 124 h 252"/>
                <a:gd name="T52" fmla="*/ 138 w 156"/>
                <a:gd name="T53" fmla="*/ 145 h 252"/>
                <a:gd name="T54" fmla="*/ 135 w 156"/>
                <a:gd name="T55" fmla="*/ 151 h 252"/>
                <a:gd name="T56" fmla="*/ 133 w 156"/>
                <a:gd name="T57" fmla="*/ 148 h 252"/>
                <a:gd name="T58" fmla="*/ 131 w 156"/>
                <a:gd name="T59" fmla="*/ 138 h 252"/>
                <a:gd name="T60" fmla="*/ 114 w 156"/>
                <a:gd name="T61" fmla="*/ 128 h 252"/>
                <a:gd name="T62" fmla="*/ 62 w 156"/>
                <a:gd name="T63" fmla="*/ 126 h 252"/>
                <a:gd name="T64" fmla="*/ 60 w 156"/>
                <a:gd name="T65" fmla="*/ 128 h 252"/>
                <a:gd name="T66" fmla="*/ 60 w 156"/>
                <a:gd name="T67" fmla="*/ 156 h 252"/>
                <a:gd name="T68" fmla="*/ 60 w 156"/>
                <a:gd name="T69" fmla="*/ 212 h 252"/>
                <a:gd name="T70" fmla="*/ 101 w 156"/>
                <a:gd name="T71" fmla="*/ 238 h 252"/>
                <a:gd name="T72" fmla="*/ 134 w 156"/>
                <a:gd name="T73" fmla="*/ 234 h 252"/>
                <a:gd name="T74" fmla="*/ 150 w 156"/>
                <a:gd name="T75" fmla="*/ 212 h 252"/>
                <a:gd name="T76" fmla="*/ 153 w 156"/>
                <a:gd name="T77" fmla="*/ 207 h 252"/>
                <a:gd name="T78" fmla="*/ 156 w 156"/>
                <a:gd name="T79" fmla="*/ 212 h 252"/>
                <a:gd name="T80" fmla="*/ 151 w 156"/>
                <a:gd name="T81" fmla="*/ 243 h 252"/>
                <a:gd name="T82" fmla="*/ 132 w 156"/>
                <a:gd name="T83" fmla="*/ 252 h 252"/>
                <a:gd name="T84" fmla="*/ 73 w 156"/>
                <a:gd name="T85" fmla="*/ 250 h 252"/>
                <a:gd name="T86" fmla="*/ 45 w 156"/>
                <a:gd name="T87" fmla="*/ 250 h 252"/>
                <a:gd name="T88" fmla="*/ 30 w 156"/>
                <a:gd name="T89" fmla="*/ 250 h 252"/>
                <a:gd name="T90" fmla="*/ 11 w 156"/>
                <a:gd name="T91" fmla="*/ 251 h 252"/>
                <a:gd name="T92" fmla="*/ 5 w 156"/>
                <a:gd name="T93" fmla="*/ 248 h 252"/>
                <a:gd name="T94" fmla="*/ 8 w 156"/>
                <a:gd name="T95" fmla="*/ 245 h 252"/>
                <a:gd name="T96" fmla="*/ 19 w 156"/>
                <a:gd name="T97" fmla="*/ 244 h 252"/>
                <a:gd name="T98" fmla="*/ 27 w 156"/>
                <a:gd name="T99" fmla="*/ 227 h 252"/>
                <a:gd name="T100" fmla="*/ 29 w 156"/>
                <a:gd name="T101" fmla="*/ 156 h 252"/>
                <a:gd name="T102" fmla="*/ 29 w 156"/>
                <a:gd name="T103" fmla="*/ 9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252">
                  <a:moveTo>
                    <a:pt x="29" y="98"/>
                  </a:moveTo>
                  <a:cubicBezTo>
                    <a:pt x="29" y="47"/>
                    <a:pt x="29" y="38"/>
                    <a:pt x="29" y="27"/>
                  </a:cubicBezTo>
                  <a:cubicBezTo>
                    <a:pt x="28" y="16"/>
                    <a:pt x="26" y="11"/>
                    <a:pt x="15" y="9"/>
                  </a:cubicBezTo>
                  <a:cubicBezTo>
                    <a:pt x="12" y="9"/>
                    <a:pt x="6" y="9"/>
                    <a:pt x="3" y="9"/>
                  </a:cubicBezTo>
                  <a:cubicBezTo>
                    <a:pt x="2" y="9"/>
                    <a:pt x="0" y="7"/>
                    <a:pt x="0" y="6"/>
                  </a:cubicBezTo>
                  <a:cubicBezTo>
                    <a:pt x="0" y="4"/>
                    <a:pt x="2" y="3"/>
                    <a:pt x="6" y="3"/>
                  </a:cubicBezTo>
                  <a:cubicBezTo>
                    <a:pt x="21" y="3"/>
                    <a:pt x="43" y="4"/>
                    <a:pt x="45" y="4"/>
                  </a:cubicBezTo>
                  <a:cubicBezTo>
                    <a:pt x="47" y="4"/>
                    <a:pt x="118" y="4"/>
                    <a:pt x="126" y="4"/>
                  </a:cubicBezTo>
                  <a:cubicBezTo>
                    <a:pt x="133" y="4"/>
                    <a:pt x="139" y="2"/>
                    <a:pt x="141" y="2"/>
                  </a:cubicBezTo>
                  <a:cubicBezTo>
                    <a:pt x="143" y="2"/>
                    <a:pt x="144" y="0"/>
                    <a:pt x="146" y="0"/>
                  </a:cubicBezTo>
                  <a:cubicBezTo>
                    <a:pt x="147" y="0"/>
                    <a:pt x="148" y="2"/>
                    <a:pt x="148" y="4"/>
                  </a:cubicBezTo>
                  <a:cubicBezTo>
                    <a:pt x="148" y="6"/>
                    <a:pt x="146" y="10"/>
                    <a:pt x="145" y="19"/>
                  </a:cubicBezTo>
                  <a:cubicBezTo>
                    <a:pt x="144" y="22"/>
                    <a:pt x="144" y="37"/>
                    <a:pt x="143" y="41"/>
                  </a:cubicBezTo>
                  <a:cubicBezTo>
                    <a:pt x="143" y="42"/>
                    <a:pt x="141" y="44"/>
                    <a:pt x="140" y="44"/>
                  </a:cubicBezTo>
                  <a:cubicBezTo>
                    <a:pt x="138" y="44"/>
                    <a:pt x="137" y="42"/>
                    <a:pt x="137" y="40"/>
                  </a:cubicBezTo>
                  <a:cubicBezTo>
                    <a:pt x="137" y="37"/>
                    <a:pt x="137" y="32"/>
                    <a:pt x="135" y="28"/>
                  </a:cubicBezTo>
                  <a:cubicBezTo>
                    <a:pt x="133" y="23"/>
                    <a:pt x="129" y="21"/>
                    <a:pt x="111" y="18"/>
                  </a:cubicBezTo>
                  <a:cubicBezTo>
                    <a:pt x="105" y="17"/>
                    <a:pt x="66" y="17"/>
                    <a:pt x="62" y="17"/>
                  </a:cubicBezTo>
                  <a:cubicBezTo>
                    <a:pt x="61" y="17"/>
                    <a:pt x="60" y="18"/>
                    <a:pt x="60" y="21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0" y="112"/>
                    <a:pt x="60" y="113"/>
                    <a:pt x="62" y="113"/>
                  </a:cubicBezTo>
                  <a:cubicBezTo>
                    <a:pt x="66" y="113"/>
                    <a:pt x="111" y="113"/>
                    <a:pt x="119" y="112"/>
                  </a:cubicBezTo>
                  <a:cubicBezTo>
                    <a:pt x="127" y="111"/>
                    <a:pt x="132" y="111"/>
                    <a:pt x="135" y="108"/>
                  </a:cubicBezTo>
                  <a:cubicBezTo>
                    <a:pt x="138" y="105"/>
                    <a:pt x="139" y="103"/>
                    <a:pt x="140" y="103"/>
                  </a:cubicBezTo>
                  <a:cubicBezTo>
                    <a:pt x="141" y="103"/>
                    <a:pt x="142" y="104"/>
                    <a:pt x="142" y="106"/>
                  </a:cubicBezTo>
                  <a:cubicBezTo>
                    <a:pt x="142" y="108"/>
                    <a:pt x="140" y="113"/>
                    <a:pt x="139" y="124"/>
                  </a:cubicBezTo>
                  <a:cubicBezTo>
                    <a:pt x="139" y="131"/>
                    <a:pt x="138" y="143"/>
                    <a:pt x="138" y="145"/>
                  </a:cubicBezTo>
                  <a:cubicBezTo>
                    <a:pt x="138" y="148"/>
                    <a:pt x="137" y="151"/>
                    <a:pt x="135" y="151"/>
                  </a:cubicBezTo>
                  <a:cubicBezTo>
                    <a:pt x="133" y="151"/>
                    <a:pt x="133" y="150"/>
                    <a:pt x="133" y="148"/>
                  </a:cubicBezTo>
                  <a:cubicBezTo>
                    <a:pt x="133" y="145"/>
                    <a:pt x="133" y="142"/>
                    <a:pt x="131" y="138"/>
                  </a:cubicBezTo>
                  <a:cubicBezTo>
                    <a:pt x="130" y="133"/>
                    <a:pt x="127" y="129"/>
                    <a:pt x="114" y="128"/>
                  </a:cubicBezTo>
                  <a:cubicBezTo>
                    <a:pt x="104" y="126"/>
                    <a:pt x="68" y="126"/>
                    <a:pt x="62" y="126"/>
                  </a:cubicBezTo>
                  <a:cubicBezTo>
                    <a:pt x="61" y="126"/>
                    <a:pt x="60" y="127"/>
                    <a:pt x="60" y="128"/>
                  </a:cubicBezTo>
                  <a:cubicBezTo>
                    <a:pt x="60" y="156"/>
                    <a:pt x="60" y="156"/>
                    <a:pt x="60" y="156"/>
                  </a:cubicBezTo>
                  <a:cubicBezTo>
                    <a:pt x="60" y="167"/>
                    <a:pt x="60" y="205"/>
                    <a:pt x="60" y="212"/>
                  </a:cubicBezTo>
                  <a:cubicBezTo>
                    <a:pt x="61" y="233"/>
                    <a:pt x="67" y="238"/>
                    <a:pt x="101" y="238"/>
                  </a:cubicBezTo>
                  <a:cubicBezTo>
                    <a:pt x="109" y="238"/>
                    <a:pt x="126" y="238"/>
                    <a:pt x="134" y="234"/>
                  </a:cubicBezTo>
                  <a:cubicBezTo>
                    <a:pt x="143" y="230"/>
                    <a:pt x="148" y="225"/>
                    <a:pt x="150" y="212"/>
                  </a:cubicBezTo>
                  <a:cubicBezTo>
                    <a:pt x="151" y="208"/>
                    <a:pt x="151" y="207"/>
                    <a:pt x="153" y="207"/>
                  </a:cubicBezTo>
                  <a:cubicBezTo>
                    <a:pt x="155" y="207"/>
                    <a:pt x="156" y="209"/>
                    <a:pt x="156" y="212"/>
                  </a:cubicBezTo>
                  <a:cubicBezTo>
                    <a:pt x="156" y="214"/>
                    <a:pt x="153" y="236"/>
                    <a:pt x="151" y="243"/>
                  </a:cubicBezTo>
                  <a:cubicBezTo>
                    <a:pt x="149" y="252"/>
                    <a:pt x="145" y="252"/>
                    <a:pt x="132" y="252"/>
                  </a:cubicBezTo>
                  <a:cubicBezTo>
                    <a:pt x="107" y="252"/>
                    <a:pt x="87" y="251"/>
                    <a:pt x="73" y="250"/>
                  </a:cubicBezTo>
                  <a:cubicBezTo>
                    <a:pt x="59" y="250"/>
                    <a:pt x="50" y="250"/>
                    <a:pt x="45" y="250"/>
                  </a:cubicBezTo>
                  <a:cubicBezTo>
                    <a:pt x="44" y="250"/>
                    <a:pt x="38" y="250"/>
                    <a:pt x="30" y="250"/>
                  </a:cubicBezTo>
                  <a:cubicBezTo>
                    <a:pt x="24" y="250"/>
                    <a:pt x="16" y="251"/>
                    <a:pt x="11" y="251"/>
                  </a:cubicBezTo>
                  <a:cubicBezTo>
                    <a:pt x="7" y="251"/>
                    <a:pt x="5" y="250"/>
                    <a:pt x="5" y="248"/>
                  </a:cubicBezTo>
                  <a:cubicBezTo>
                    <a:pt x="5" y="247"/>
                    <a:pt x="6" y="245"/>
                    <a:pt x="8" y="245"/>
                  </a:cubicBezTo>
                  <a:cubicBezTo>
                    <a:pt x="11" y="245"/>
                    <a:pt x="15" y="244"/>
                    <a:pt x="19" y="244"/>
                  </a:cubicBezTo>
                  <a:cubicBezTo>
                    <a:pt x="25" y="243"/>
                    <a:pt x="26" y="236"/>
                    <a:pt x="27" y="227"/>
                  </a:cubicBezTo>
                  <a:cubicBezTo>
                    <a:pt x="29" y="213"/>
                    <a:pt x="29" y="187"/>
                    <a:pt x="29" y="156"/>
                  </a:cubicBezTo>
                  <a:lnTo>
                    <a:pt x="29" y="98"/>
                  </a:lnTo>
                  <a:close/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749" y="389"/>
              <a:ext cx="57" cy="53"/>
            </a:xfrm>
            <a:custGeom>
              <a:avLst/>
              <a:gdLst>
                <a:gd name="T0" fmla="*/ 48 w 273"/>
                <a:gd name="T1" fmla="*/ 207 h 254"/>
                <a:gd name="T2" fmla="*/ 61 w 273"/>
                <a:gd name="T3" fmla="*/ 245 h 254"/>
                <a:gd name="T4" fmla="*/ 78 w 273"/>
                <a:gd name="T5" fmla="*/ 246 h 254"/>
                <a:gd name="T6" fmla="*/ 80 w 273"/>
                <a:gd name="T7" fmla="*/ 249 h 254"/>
                <a:gd name="T8" fmla="*/ 74 w 273"/>
                <a:gd name="T9" fmla="*/ 252 h 254"/>
                <a:gd name="T10" fmla="*/ 38 w 273"/>
                <a:gd name="T11" fmla="*/ 251 h 254"/>
                <a:gd name="T12" fmla="*/ 6 w 273"/>
                <a:gd name="T13" fmla="*/ 252 h 254"/>
                <a:gd name="T14" fmla="*/ 0 w 273"/>
                <a:gd name="T15" fmla="*/ 249 h 254"/>
                <a:gd name="T16" fmla="*/ 3 w 273"/>
                <a:gd name="T17" fmla="*/ 246 h 254"/>
                <a:gd name="T18" fmla="*/ 17 w 273"/>
                <a:gd name="T19" fmla="*/ 245 h 254"/>
                <a:gd name="T20" fmla="*/ 27 w 273"/>
                <a:gd name="T21" fmla="*/ 204 h 254"/>
                <a:gd name="T22" fmla="*/ 27 w 273"/>
                <a:gd name="T23" fmla="*/ 16 h 254"/>
                <a:gd name="T24" fmla="*/ 31 w 273"/>
                <a:gd name="T25" fmla="*/ 0 h 254"/>
                <a:gd name="T26" fmla="*/ 44 w 273"/>
                <a:gd name="T27" fmla="*/ 10 h 254"/>
                <a:gd name="T28" fmla="*/ 151 w 273"/>
                <a:gd name="T29" fmla="*/ 121 h 254"/>
                <a:gd name="T30" fmla="*/ 231 w 273"/>
                <a:gd name="T31" fmla="*/ 206 h 254"/>
                <a:gd name="T32" fmla="*/ 228 w 273"/>
                <a:gd name="T33" fmla="*/ 42 h 254"/>
                <a:gd name="T34" fmla="*/ 215 w 273"/>
                <a:gd name="T35" fmla="*/ 11 h 254"/>
                <a:gd name="T36" fmla="*/ 199 w 273"/>
                <a:gd name="T37" fmla="*/ 10 h 254"/>
                <a:gd name="T38" fmla="*/ 196 w 273"/>
                <a:gd name="T39" fmla="*/ 7 h 254"/>
                <a:gd name="T40" fmla="*/ 203 w 273"/>
                <a:gd name="T41" fmla="*/ 4 h 254"/>
                <a:gd name="T42" fmla="*/ 238 w 273"/>
                <a:gd name="T43" fmla="*/ 5 h 254"/>
                <a:gd name="T44" fmla="*/ 267 w 273"/>
                <a:gd name="T45" fmla="*/ 4 h 254"/>
                <a:gd name="T46" fmla="*/ 273 w 273"/>
                <a:gd name="T47" fmla="*/ 7 h 254"/>
                <a:gd name="T48" fmla="*/ 269 w 273"/>
                <a:gd name="T49" fmla="*/ 10 h 254"/>
                <a:gd name="T50" fmla="*/ 261 w 273"/>
                <a:gd name="T51" fmla="*/ 10 h 254"/>
                <a:gd name="T52" fmla="*/ 249 w 273"/>
                <a:gd name="T53" fmla="*/ 39 h 254"/>
                <a:gd name="T54" fmla="*/ 248 w 273"/>
                <a:gd name="T55" fmla="*/ 231 h 254"/>
                <a:gd name="T56" fmla="*/ 246 w 273"/>
                <a:gd name="T57" fmla="*/ 254 h 254"/>
                <a:gd name="T58" fmla="*/ 220 w 273"/>
                <a:gd name="T59" fmla="*/ 234 h 254"/>
                <a:gd name="T60" fmla="*/ 132 w 273"/>
                <a:gd name="T61" fmla="*/ 146 h 254"/>
                <a:gd name="T62" fmla="*/ 44 w 273"/>
                <a:gd name="T63" fmla="*/ 53 h 254"/>
                <a:gd name="T64" fmla="*/ 48 w 273"/>
                <a:gd name="T65" fmla="*/ 20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" h="254">
                  <a:moveTo>
                    <a:pt x="48" y="207"/>
                  </a:moveTo>
                  <a:cubicBezTo>
                    <a:pt x="49" y="234"/>
                    <a:pt x="52" y="242"/>
                    <a:pt x="61" y="245"/>
                  </a:cubicBezTo>
                  <a:cubicBezTo>
                    <a:pt x="67" y="246"/>
                    <a:pt x="75" y="246"/>
                    <a:pt x="78" y="246"/>
                  </a:cubicBezTo>
                  <a:cubicBezTo>
                    <a:pt x="79" y="246"/>
                    <a:pt x="80" y="248"/>
                    <a:pt x="80" y="249"/>
                  </a:cubicBezTo>
                  <a:cubicBezTo>
                    <a:pt x="80" y="251"/>
                    <a:pt x="78" y="252"/>
                    <a:pt x="74" y="252"/>
                  </a:cubicBezTo>
                  <a:cubicBezTo>
                    <a:pt x="55" y="252"/>
                    <a:pt x="42" y="251"/>
                    <a:pt x="38" y="251"/>
                  </a:cubicBezTo>
                  <a:cubicBezTo>
                    <a:pt x="35" y="251"/>
                    <a:pt x="21" y="252"/>
                    <a:pt x="6" y="252"/>
                  </a:cubicBezTo>
                  <a:cubicBezTo>
                    <a:pt x="2" y="252"/>
                    <a:pt x="0" y="251"/>
                    <a:pt x="0" y="249"/>
                  </a:cubicBezTo>
                  <a:cubicBezTo>
                    <a:pt x="0" y="248"/>
                    <a:pt x="2" y="246"/>
                    <a:pt x="3" y="246"/>
                  </a:cubicBezTo>
                  <a:cubicBezTo>
                    <a:pt x="6" y="246"/>
                    <a:pt x="12" y="246"/>
                    <a:pt x="17" y="245"/>
                  </a:cubicBezTo>
                  <a:cubicBezTo>
                    <a:pt x="25" y="242"/>
                    <a:pt x="27" y="233"/>
                    <a:pt x="27" y="20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3"/>
                    <a:pt x="28" y="0"/>
                    <a:pt x="31" y="0"/>
                  </a:cubicBezTo>
                  <a:cubicBezTo>
                    <a:pt x="35" y="0"/>
                    <a:pt x="41" y="6"/>
                    <a:pt x="44" y="10"/>
                  </a:cubicBezTo>
                  <a:cubicBezTo>
                    <a:pt x="50" y="15"/>
                    <a:pt x="99" y="67"/>
                    <a:pt x="151" y="121"/>
                  </a:cubicBezTo>
                  <a:cubicBezTo>
                    <a:pt x="185" y="156"/>
                    <a:pt x="221" y="195"/>
                    <a:pt x="231" y="206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28" y="20"/>
                    <a:pt x="226" y="13"/>
                    <a:pt x="215" y="11"/>
                  </a:cubicBezTo>
                  <a:cubicBezTo>
                    <a:pt x="209" y="10"/>
                    <a:pt x="201" y="10"/>
                    <a:pt x="199" y="10"/>
                  </a:cubicBezTo>
                  <a:cubicBezTo>
                    <a:pt x="196" y="10"/>
                    <a:pt x="196" y="8"/>
                    <a:pt x="196" y="7"/>
                  </a:cubicBezTo>
                  <a:cubicBezTo>
                    <a:pt x="196" y="5"/>
                    <a:pt x="199" y="4"/>
                    <a:pt x="203" y="4"/>
                  </a:cubicBezTo>
                  <a:cubicBezTo>
                    <a:pt x="218" y="4"/>
                    <a:pt x="234" y="5"/>
                    <a:pt x="238" y="5"/>
                  </a:cubicBezTo>
                  <a:cubicBezTo>
                    <a:pt x="242" y="5"/>
                    <a:pt x="253" y="4"/>
                    <a:pt x="267" y="4"/>
                  </a:cubicBezTo>
                  <a:cubicBezTo>
                    <a:pt x="270" y="4"/>
                    <a:pt x="273" y="5"/>
                    <a:pt x="273" y="7"/>
                  </a:cubicBezTo>
                  <a:cubicBezTo>
                    <a:pt x="273" y="8"/>
                    <a:pt x="272" y="10"/>
                    <a:pt x="269" y="10"/>
                  </a:cubicBezTo>
                  <a:cubicBezTo>
                    <a:pt x="268" y="10"/>
                    <a:pt x="265" y="10"/>
                    <a:pt x="261" y="10"/>
                  </a:cubicBezTo>
                  <a:cubicBezTo>
                    <a:pt x="250" y="13"/>
                    <a:pt x="249" y="19"/>
                    <a:pt x="249" y="39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8" y="252"/>
                    <a:pt x="248" y="254"/>
                    <a:pt x="246" y="254"/>
                  </a:cubicBezTo>
                  <a:cubicBezTo>
                    <a:pt x="242" y="254"/>
                    <a:pt x="239" y="251"/>
                    <a:pt x="220" y="234"/>
                  </a:cubicBezTo>
                  <a:cubicBezTo>
                    <a:pt x="216" y="231"/>
                    <a:pt x="168" y="183"/>
                    <a:pt x="132" y="146"/>
                  </a:cubicBezTo>
                  <a:cubicBezTo>
                    <a:pt x="92" y="104"/>
                    <a:pt x="54" y="64"/>
                    <a:pt x="44" y="53"/>
                  </a:cubicBezTo>
                  <a:lnTo>
                    <a:pt x="48" y="207"/>
                  </a:lnTo>
                  <a:close/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5816" y="388"/>
              <a:ext cx="29" cy="54"/>
            </a:xfrm>
            <a:custGeom>
              <a:avLst/>
              <a:gdLst>
                <a:gd name="T0" fmla="*/ 5 w 140"/>
                <a:gd name="T1" fmla="*/ 248 h 257"/>
                <a:gd name="T2" fmla="*/ 0 w 140"/>
                <a:gd name="T3" fmla="*/ 236 h 257"/>
                <a:gd name="T4" fmla="*/ 2 w 140"/>
                <a:gd name="T5" fmla="*/ 201 h 257"/>
                <a:gd name="T6" fmla="*/ 4 w 140"/>
                <a:gd name="T7" fmla="*/ 196 h 257"/>
                <a:gd name="T8" fmla="*/ 7 w 140"/>
                <a:gd name="T9" fmla="*/ 200 h 257"/>
                <a:gd name="T10" fmla="*/ 9 w 140"/>
                <a:gd name="T11" fmla="*/ 212 h 257"/>
                <a:gd name="T12" fmla="*/ 62 w 140"/>
                <a:gd name="T13" fmla="*/ 244 h 257"/>
                <a:gd name="T14" fmla="*/ 113 w 140"/>
                <a:gd name="T15" fmla="*/ 200 h 257"/>
                <a:gd name="T16" fmla="*/ 70 w 140"/>
                <a:gd name="T17" fmla="*/ 143 h 257"/>
                <a:gd name="T18" fmla="*/ 55 w 140"/>
                <a:gd name="T19" fmla="*/ 132 h 257"/>
                <a:gd name="T20" fmla="*/ 6 w 140"/>
                <a:gd name="T21" fmla="*/ 62 h 257"/>
                <a:gd name="T22" fmla="*/ 81 w 140"/>
                <a:gd name="T23" fmla="*/ 0 h 257"/>
                <a:gd name="T24" fmla="*/ 116 w 140"/>
                <a:gd name="T25" fmla="*/ 4 h 257"/>
                <a:gd name="T26" fmla="*/ 128 w 140"/>
                <a:gd name="T27" fmla="*/ 6 h 257"/>
                <a:gd name="T28" fmla="*/ 132 w 140"/>
                <a:gd name="T29" fmla="*/ 8 h 257"/>
                <a:gd name="T30" fmla="*/ 130 w 140"/>
                <a:gd name="T31" fmla="*/ 43 h 257"/>
                <a:gd name="T32" fmla="*/ 128 w 140"/>
                <a:gd name="T33" fmla="*/ 50 h 257"/>
                <a:gd name="T34" fmla="*/ 125 w 140"/>
                <a:gd name="T35" fmla="*/ 46 h 257"/>
                <a:gd name="T36" fmla="*/ 120 w 140"/>
                <a:gd name="T37" fmla="*/ 29 h 257"/>
                <a:gd name="T38" fmla="*/ 76 w 140"/>
                <a:gd name="T39" fmla="*/ 13 h 257"/>
                <a:gd name="T40" fmla="*/ 31 w 140"/>
                <a:gd name="T41" fmla="*/ 49 h 257"/>
                <a:gd name="T42" fmla="*/ 74 w 140"/>
                <a:gd name="T43" fmla="*/ 104 h 257"/>
                <a:gd name="T44" fmla="*/ 84 w 140"/>
                <a:gd name="T45" fmla="*/ 111 h 257"/>
                <a:gd name="T46" fmla="*/ 140 w 140"/>
                <a:gd name="T47" fmla="*/ 190 h 257"/>
                <a:gd name="T48" fmla="*/ 108 w 140"/>
                <a:gd name="T49" fmla="*/ 245 h 257"/>
                <a:gd name="T50" fmla="*/ 54 w 140"/>
                <a:gd name="T51" fmla="*/ 257 h 257"/>
                <a:gd name="T52" fmla="*/ 5 w 140"/>
                <a:gd name="T53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57">
                  <a:moveTo>
                    <a:pt x="5" y="248"/>
                  </a:moveTo>
                  <a:cubicBezTo>
                    <a:pt x="0" y="246"/>
                    <a:pt x="0" y="245"/>
                    <a:pt x="0" y="236"/>
                  </a:cubicBezTo>
                  <a:cubicBezTo>
                    <a:pt x="0" y="220"/>
                    <a:pt x="1" y="207"/>
                    <a:pt x="2" y="201"/>
                  </a:cubicBezTo>
                  <a:cubicBezTo>
                    <a:pt x="2" y="198"/>
                    <a:pt x="2" y="196"/>
                    <a:pt x="4" y="196"/>
                  </a:cubicBezTo>
                  <a:cubicBezTo>
                    <a:pt x="6" y="196"/>
                    <a:pt x="7" y="197"/>
                    <a:pt x="7" y="200"/>
                  </a:cubicBezTo>
                  <a:cubicBezTo>
                    <a:pt x="7" y="202"/>
                    <a:pt x="7" y="207"/>
                    <a:pt x="9" y="212"/>
                  </a:cubicBezTo>
                  <a:cubicBezTo>
                    <a:pt x="14" y="235"/>
                    <a:pt x="39" y="244"/>
                    <a:pt x="62" y="244"/>
                  </a:cubicBezTo>
                  <a:cubicBezTo>
                    <a:pt x="96" y="244"/>
                    <a:pt x="113" y="225"/>
                    <a:pt x="113" y="200"/>
                  </a:cubicBezTo>
                  <a:cubicBezTo>
                    <a:pt x="113" y="177"/>
                    <a:pt x="100" y="166"/>
                    <a:pt x="70" y="143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18" y="105"/>
                    <a:pt x="6" y="85"/>
                    <a:pt x="6" y="62"/>
                  </a:cubicBezTo>
                  <a:cubicBezTo>
                    <a:pt x="6" y="23"/>
                    <a:pt x="37" y="0"/>
                    <a:pt x="81" y="0"/>
                  </a:cubicBezTo>
                  <a:cubicBezTo>
                    <a:pt x="95" y="0"/>
                    <a:pt x="108" y="2"/>
                    <a:pt x="116" y="4"/>
                  </a:cubicBezTo>
                  <a:cubicBezTo>
                    <a:pt x="123" y="6"/>
                    <a:pt x="126" y="6"/>
                    <a:pt x="128" y="6"/>
                  </a:cubicBezTo>
                  <a:cubicBezTo>
                    <a:pt x="131" y="6"/>
                    <a:pt x="132" y="6"/>
                    <a:pt x="132" y="8"/>
                  </a:cubicBezTo>
                  <a:cubicBezTo>
                    <a:pt x="132" y="9"/>
                    <a:pt x="130" y="20"/>
                    <a:pt x="130" y="43"/>
                  </a:cubicBezTo>
                  <a:cubicBezTo>
                    <a:pt x="130" y="48"/>
                    <a:pt x="130" y="50"/>
                    <a:pt x="128" y="50"/>
                  </a:cubicBezTo>
                  <a:cubicBezTo>
                    <a:pt x="125" y="50"/>
                    <a:pt x="125" y="48"/>
                    <a:pt x="125" y="46"/>
                  </a:cubicBezTo>
                  <a:cubicBezTo>
                    <a:pt x="124" y="42"/>
                    <a:pt x="121" y="33"/>
                    <a:pt x="120" y="29"/>
                  </a:cubicBezTo>
                  <a:cubicBezTo>
                    <a:pt x="117" y="26"/>
                    <a:pt x="106" y="13"/>
                    <a:pt x="76" y="13"/>
                  </a:cubicBezTo>
                  <a:cubicBezTo>
                    <a:pt x="51" y="13"/>
                    <a:pt x="31" y="26"/>
                    <a:pt x="31" y="49"/>
                  </a:cubicBezTo>
                  <a:cubicBezTo>
                    <a:pt x="31" y="69"/>
                    <a:pt x="41" y="81"/>
                    <a:pt x="74" y="104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125" y="139"/>
                    <a:pt x="140" y="162"/>
                    <a:pt x="140" y="190"/>
                  </a:cubicBezTo>
                  <a:cubicBezTo>
                    <a:pt x="140" y="209"/>
                    <a:pt x="132" y="230"/>
                    <a:pt x="108" y="245"/>
                  </a:cubicBezTo>
                  <a:cubicBezTo>
                    <a:pt x="94" y="255"/>
                    <a:pt x="73" y="257"/>
                    <a:pt x="54" y="257"/>
                  </a:cubicBezTo>
                  <a:cubicBezTo>
                    <a:pt x="38" y="257"/>
                    <a:pt x="19" y="255"/>
                    <a:pt x="5" y="248"/>
                  </a:cubicBezTo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5856" y="389"/>
              <a:ext cx="53" cy="53"/>
            </a:xfrm>
            <a:custGeom>
              <a:avLst/>
              <a:gdLst>
                <a:gd name="T0" fmla="*/ 29 w 255"/>
                <a:gd name="T1" fmla="*/ 95 h 252"/>
                <a:gd name="T2" fmla="*/ 28 w 255"/>
                <a:gd name="T3" fmla="*/ 24 h 252"/>
                <a:gd name="T4" fmla="*/ 14 w 255"/>
                <a:gd name="T5" fmla="*/ 6 h 252"/>
                <a:gd name="T6" fmla="*/ 2 w 255"/>
                <a:gd name="T7" fmla="*/ 6 h 252"/>
                <a:gd name="T8" fmla="*/ 0 w 255"/>
                <a:gd name="T9" fmla="*/ 3 h 252"/>
                <a:gd name="T10" fmla="*/ 5 w 255"/>
                <a:gd name="T11" fmla="*/ 0 h 252"/>
                <a:gd name="T12" fmla="*/ 44 w 255"/>
                <a:gd name="T13" fmla="*/ 1 h 252"/>
                <a:gd name="T14" fmla="*/ 78 w 255"/>
                <a:gd name="T15" fmla="*/ 0 h 252"/>
                <a:gd name="T16" fmla="*/ 84 w 255"/>
                <a:gd name="T17" fmla="*/ 3 h 252"/>
                <a:gd name="T18" fmla="*/ 81 w 255"/>
                <a:gd name="T19" fmla="*/ 6 h 252"/>
                <a:gd name="T20" fmla="*/ 73 w 255"/>
                <a:gd name="T21" fmla="*/ 6 h 252"/>
                <a:gd name="T22" fmla="*/ 61 w 255"/>
                <a:gd name="T23" fmla="*/ 24 h 252"/>
                <a:gd name="T24" fmla="*/ 60 w 255"/>
                <a:gd name="T25" fmla="*/ 95 h 252"/>
                <a:gd name="T26" fmla="*/ 60 w 255"/>
                <a:gd name="T27" fmla="*/ 141 h 252"/>
                <a:gd name="T28" fmla="*/ 85 w 255"/>
                <a:gd name="T29" fmla="*/ 221 h 252"/>
                <a:gd name="T30" fmla="*/ 136 w 255"/>
                <a:gd name="T31" fmla="*/ 239 h 252"/>
                <a:gd name="T32" fmla="*/ 188 w 255"/>
                <a:gd name="T33" fmla="*/ 215 h 252"/>
                <a:gd name="T34" fmla="*/ 207 w 255"/>
                <a:gd name="T35" fmla="*/ 136 h 252"/>
                <a:gd name="T36" fmla="*/ 207 w 255"/>
                <a:gd name="T37" fmla="*/ 95 h 252"/>
                <a:gd name="T38" fmla="*/ 207 w 255"/>
                <a:gd name="T39" fmla="*/ 24 h 252"/>
                <a:gd name="T40" fmla="*/ 193 w 255"/>
                <a:gd name="T41" fmla="*/ 6 h 252"/>
                <a:gd name="T42" fmla="*/ 182 w 255"/>
                <a:gd name="T43" fmla="*/ 6 h 252"/>
                <a:gd name="T44" fmla="*/ 179 w 255"/>
                <a:gd name="T45" fmla="*/ 3 h 252"/>
                <a:gd name="T46" fmla="*/ 184 w 255"/>
                <a:gd name="T47" fmla="*/ 0 h 252"/>
                <a:gd name="T48" fmla="*/ 221 w 255"/>
                <a:gd name="T49" fmla="*/ 1 h 252"/>
                <a:gd name="T50" fmla="*/ 249 w 255"/>
                <a:gd name="T51" fmla="*/ 0 h 252"/>
                <a:gd name="T52" fmla="*/ 255 w 255"/>
                <a:gd name="T53" fmla="*/ 3 h 252"/>
                <a:gd name="T54" fmla="*/ 252 w 255"/>
                <a:gd name="T55" fmla="*/ 6 h 252"/>
                <a:gd name="T56" fmla="*/ 244 w 255"/>
                <a:gd name="T57" fmla="*/ 6 h 252"/>
                <a:gd name="T58" fmla="*/ 232 w 255"/>
                <a:gd name="T59" fmla="*/ 24 h 252"/>
                <a:gd name="T60" fmla="*/ 231 w 255"/>
                <a:gd name="T61" fmla="*/ 95 h 252"/>
                <a:gd name="T62" fmla="*/ 231 w 255"/>
                <a:gd name="T63" fmla="*/ 130 h 252"/>
                <a:gd name="T64" fmla="*/ 200 w 255"/>
                <a:gd name="T65" fmla="*/ 228 h 252"/>
                <a:gd name="T66" fmla="*/ 129 w 255"/>
                <a:gd name="T67" fmla="*/ 252 h 252"/>
                <a:gd name="T68" fmla="*/ 58 w 255"/>
                <a:gd name="T69" fmla="*/ 229 h 252"/>
                <a:gd name="T70" fmla="*/ 29 w 255"/>
                <a:gd name="T71" fmla="*/ 143 h 252"/>
                <a:gd name="T72" fmla="*/ 29 w 255"/>
                <a:gd name="T73" fmla="*/ 9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52">
                  <a:moveTo>
                    <a:pt x="29" y="95"/>
                  </a:moveTo>
                  <a:cubicBezTo>
                    <a:pt x="29" y="44"/>
                    <a:pt x="29" y="35"/>
                    <a:pt x="28" y="24"/>
                  </a:cubicBezTo>
                  <a:cubicBezTo>
                    <a:pt x="27" y="14"/>
                    <a:pt x="25" y="8"/>
                    <a:pt x="14" y="6"/>
                  </a:cubicBezTo>
                  <a:cubicBezTo>
                    <a:pt x="11" y="6"/>
                    <a:pt x="6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21" y="0"/>
                    <a:pt x="41" y="1"/>
                    <a:pt x="44" y="1"/>
                  </a:cubicBezTo>
                  <a:cubicBezTo>
                    <a:pt x="47" y="1"/>
                    <a:pt x="68" y="0"/>
                    <a:pt x="78" y="0"/>
                  </a:cubicBezTo>
                  <a:cubicBezTo>
                    <a:pt x="82" y="0"/>
                    <a:pt x="84" y="1"/>
                    <a:pt x="84" y="3"/>
                  </a:cubicBezTo>
                  <a:cubicBezTo>
                    <a:pt x="84" y="4"/>
                    <a:pt x="83" y="6"/>
                    <a:pt x="81" y="6"/>
                  </a:cubicBezTo>
                  <a:cubicBezTo>
                    <a:pt x="79" y="6"/>
                    <a:pt x="77" y="6"/>
                    <a:pt x="73" y="6"/>
                  </a:cubicBezTo>
                  <a:cubicBezTo>
                    <a:pt x="64" y="8"/>
                    <a:pt x="62" y="14"/>
                    <a:pt x="61" y="24"/>
                  </a:cubicBezTo>
                  <a:cubicBezTo>
                    <a:pt x="60" y="35"/>
                    <a:pt x="60" y="44"/>
                    <a:pt x="60" y="95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188"/>
                    <a:pt x="71" y="208"/>
                    <a:pt x="85" y="221"/>
                  </a:cubicBezTo>
                  <a:cubicBezTo>
                    <a:pt x="102" y="236"/>
                    <a:pt x="117" y="239"/>
                    <a:pt x="136" y="239"/>
                  </a:cubicBezTo>
                  <a:cubicBezTo>
                    <a:pt x="157" y="239"/>
                    <a:pt x="177" y="229"/>
                    <a:pt x="188" y="215"/>
                  </a:cubicBezTo>
                  <a:cubicBezTo>
                    <a:pt x="204" y="197"/>
                    <a:pt x="207" y="170"/>
                    <a:pt x="207" y="136"/>
                  </a:cubicBezTo>
                  <a:cubicBezTo>
                    <a:pt x="207" y="95"/>
                    <a:pt x="207" y="95"/>
                    <a:pt x="207" y="95"/>
                  </a:cubicBezTo>
                  <a:cubicBezTo>
                    <a:pt x="207" y="44"/>
                    <a:pt x="207" y="35"/>
                    <a:pt x="207" y="24"/>
                  </a:cubicBezTo>
                  <a:cubicBezTo>
                    <a:pt x="206" y="14"/>
                    <a:pt x="204" y="8"/>
                    <a:pt x="193" y="6"/>
                  </a:cubicBezTo>
                  <a:cubicBezTo>
                    <a:pt x="190" y="6"/>
                    <a:pt x="185" y="6"/>
                    <a:pt x="182" y="6"/>
                  </a:cubicBezTo>
                  <a:cubicBezTo>
                    <a:pt x="180" y="6"/>
                    <a:pt x="179" y="4"/>
                    <a:pt x="179" y="3"/>
                  </a:cubicBezTo>
                  <a:cubicBezTo>
                    <a:pt x="179" y="1"/>
                    <a:pt x="180" y="0"/>
                    <a:pt x="184" y="0"/>
                  </a:cubicBezTo>
                  <a:cubicBezTo>
                    <a:pt x="199" y="0"/>
                    <a:pt x="219" y="1"/>
                    <a:pt x="221" y="1"/>
                  </a:cubicBezTo>
                  <a:cubicBezTo>
                    <a:pt x="223" y="1"/>
                    <a:pt x="239" y="0"/>
                    <a:pt x="249" y="0"/>
                  </a:cubicBezTo>
                  <a:cubicBezTo>
                    <a:pt x="253" y="0"/>
                    <a:pt x="255" y="1"/>
                    <a:pt x="255" y="3"/>
                  </a:cubicBezTo>
                  <a:cubicBezTo>
                    <a:pt x="255" y="4"/>
                    <a:pt x="254" y="6"/>
                    <a:pt x="252" y="6"/>
                  </a:cubicBezTo>
                  <a:cubicBezTo>
                    <a:pt x="250" y="6"/>
                    <a:pt x="248" y="6"/>
                    <a:pt x="244" y="6"/>
                  </a:cubicBezTo>
                  <a:cubicBezTo>
                    <a:pt x="234" y="8"/>
                    <a:pt x="232" y="14"/>
                    <a:pt x="232" y="24"/>
                  </a:cubicBezTo>
                  <a:cubicBezTo>
                    <a:pt x="231" y="35"/>
                    <a:pt x="231" y="44"/>
                    <a:pt x="231" y="95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1" y="165"/>
                    <a:pt x="227" y="205"/>
                    <a:pt x="200" y="228"/>
                  </a:cubicBezTo>
                  <a:cubicBezTo>
                    <a:pt x="175" y="249"/>
                    <a:pt x="149" y="252"/>
                    <a:pt x="129" y="252"/>
                  </a:cubicBezTo>
                  <a:cubicBezTo>
                    <a:pt x="118" y="252"/>
                    <a:pt x="82" y="251"/>
                    <a:pt x="58" y="229"/>
                  </a:cubicBezTo>
                  <a:cubicBezTo>
                    <a:pt x="42" y="214"/>
                    <a:pt x="29" y="191"/>
                    <a:pt x="29" y="143"/>
                  </a:cubicBezTo>
                  <a:lnTo>
                    <a:pt x="29" y="95"/>
                  </a:lnTo>
                  <a:close/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5914" y="389"/>
              <a:ext cx="72" cy="52"/>
            </a:xfrm>
            <a:custGeom>
              <a:avLst/>
              <a:gdLst>
                <a:gd name="T0" fmla="*/ 297 w 339"/>
                <a:gd name="T1" fmla="*/ 209 h 252"/>
                <a:gd name="T2" fmla="*/ 314 w 339"/>
                <a:gd name="T3" fmla="*/ 243 h 252"/>
                <a:gd name="T4" fmla="*/ 336 w 339"/>
                <a:gd name="T5" fmla="*/ 246 h 252"/>
                <a:gd name="T6" fmla="*/ 339 w 339"/>
                <a:gd name="T7" fmla="*/ 249 h 252"/>
                <a:gd name="T8" fmla="*/ 332 w 339"/>
                <a:gd name="T9" fmla="*/ 252 h 252"/>
                <a:gd name="T10" fmla="*/ 274 w 339"/>
                <a:gd name="T11" fmla="*/ 250 h 252"/>
                <a:gd name="T12" fmla="*/ 265 w 339"/>
                <a:gd name="T13" fmla="*/ 246 h 252"/>
                <a:gd name="T14" fmla="*/ 267 w 339"/>
                <a:gd name="T15" fmla="*/ 244 h 252"/>
                <a:gd name="T16" fmla="*/ 268 w 339"/>
                <a:gd name="T17" fmla="*/ 232 h 252"/>
                <a:gd name="T18" fmla="*/ 252 w 339"/>
                <a:gd name="T19" fmla="*/ 67 h 252"/>
                <a:gd name="T20" fmla="*/ 251 w 339"/>
                <a:gd name="T21" fmla="*/ 67 h 252"/>
                <a:gd name="T22" fmla="*/ 170 w 339"/>
                <a:gd name="T23" fmla="*/ 234 h 252"/>
                <a:gd name="T24" fmla="*/ 158 w 339"/>
                <a:gd name="T25" fmla="*/ 251 h 252"/>
                <a:gd name="T26" fmla="*/ 146 w 339"/>
                <a:gd name="T27" fmla="*/ 236 h 252"/>
                <a:gd name="T28" fmla="*/ 107 w 339"/>
                <a:gd name="T29" fmla="*/ 160 h 252"/>
                <a:gd name="T30" fmla="*/ 64 w 339"/>
                <a:gd name="T31" fmla="*/ 71 h 252"/>
                <a:gd name="T32" fmla="*/ 62 w 339"/>
                <a:gd name="T33" fmla="*/ 71 h 252"/>
                <a:gd name="T34" fmla="*/ 49 w 339"/>
                <a:gd name="T35" fmla="*/ 219 h 252"/>
                <a:gd name="T36" fmla="*/ 49 w 339"/>
                <a:gd name="T37" fmla="*/ 235 h 252"/>
                <a:gd name="T38" fmla="*/ 57 w 339"/>
                <a:gd name="T39" fmla="*/ 244 h 252"/>
                <a:gd name="T40" fmla="*/ 70 w 339"/>
                <a:gd name="T41" fmla="*/ 246 h 252"/>
                <a:gd name="T42" fmla="*/ 72 w 339"/>
                <a:gd name="T43" fmla="*/ 249 h 252"/>
                <a:gd name="T44" fmla="*/ 66 w 339"/>
                <a:gd name="T45" fmla="*/ 252 h 252"/>
                <a:gd name="T46" fmla="*/ 35 w 339"/>
                <a:gd name="T47" fmla="*/ 251 h 252"/>
                <a:gd name="T48" fmla="*/ 6 w 339"/>
                <a:gd name="T49" fmla="*/ 252 h 252"/>
                <a:gd name="T50" fmla="*/ 0 w 339"/>
                <a:gd name="T51" fmla="*/ 249 h 252"/>
                <a:gd name="T52" fmla="*/ 4 w 339"/>
                <a:gd name="T53" fmla="*/ 246 h 252"/>
                <a:gd name="T54" fmla="*/ 14 w 339"/>
                <a:gd name="T55" fmla="*/ 245 h 252"/>
                <a:gd name="T56" fmla="*/ 27 w 339"/>
                <a:gd name="T57" fmla="*/ 219 h 252"/>
                <a:gd name="T58" fmla="*/ 52 w 339"/>
                <a:gd name="T59" fmla="*/ 5 h 252"/>
                <a:gd name="T60" fmla="*/ 55 w 339"/>
                <a:gd name="T61" fmla="*/ 0 h 252"/>
                <a:gd name="T62" fmla="*/ 62 w 339"/>
                <a:gd name="T63" fmla="*/ 5 h 252"/>
                <a:gd name="T64" fmla="*/ 165 w 339"/>
                <a:gd name="T65" fmla="*/ 208 h 252"/>
                <a:gd name="T66" fmla="*/ 263 w 339"/>
                <a:gd name="T67" fmla="*/ 5 h 252"/>
                <a:gd name="T68" fmla="*/ 269 w 339"/>
                <a:gd name="T69" fmla="*/ 0 h 252"/>
                <a:gd name="T70" fmla="*/ 274 w 339"/>
                <a:gd name="T71" fmla="*/ 8 h 252"/>
                <a:gd name="T72" fmla="*/ 297 w 339"/>
                <a:gd name="T73" fmla="*/ 20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9" h="252">
                  <a:moveTo>
                    <a:pt x="297" y="209"/>
                  </a:moveTo>
                  <a:cubicBezTo>
                    <a:pt x="298" y="221"/>
                    <a:pt x="300" y="239"/>
                    <a:pt x="314" y="243"/>
                  </a:cubicBezTo>
                  <a:cubicBezTo>
                    <a:pt x="324" y="246"/>
                    <a:pt x="333" y="246"/>
                    <a:pt x="336" y="246"/>
                  </a:cubicBezTo>
                  <a:cubicBezTo>
                    <a:pt x="338" y="246"/>
                    <a:pt x="339" y="247"/>
                    <a:pt x="339" y="249"/>
                  </a:cubicBezTo>
                  <a:cubicBezTo>
                    <a:pt x="339" y="251"/>
                    <a:pt x="336" y="252"/>
                    <a:pt x="332" y="252"/>
                  </a:cubicBezTo>
                  <a:cubicBezTo>
                    <a:pt x="324" y="252"/>
                    <a:pt x="287" y="251"/>
                    <a:pt x="274" y="250"/>
                  </a:cubicBezTo>
                  <a:cubicBezTo>
                    <a:pt x="266" y="249"/>
                    <a:pt x="265" y="248"/>
                    <a:pt x="265" y="246"/>
                  </a:cubicBezTo>
                  <a:cubicBezTo>
                    <a:pt x="265" y="245"/>
                    <a:pt x="265" y="244"/>
                    <a:pt x="267" y="244"/>
                  </a:cubicBezTo>
                  <a:cubicBezTo>
                    <a:pt x="269" y="243"/>
                    <a:pt x="269" y="238"/>
                    <a:pt x="268" y="232"/>
                  </a:cubicBezTo>
                  <a:cubicBezTo>
                    <a:pt x="252" y="67"/>
                    <a:pt x="252" y="67"/>
                    <a:pt x="252" y="67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63" y="248"/>
                    <a:pt x="161" y="251"/>
                    <a:pt x="158" y="251"/>
                  </a:cubicBezTo>
                  <a:cubicBezTo>
                    <a:pt x="155" y="251"/>
                    <a:pt x="153" y="248"/>
                    <a:pt x="146" y="236"/>
                  </a:cubicBezTo>
                  <a:cubicBezTo>
                    <a:pt x="138" y="220"/>
                    <a:pt x="115" y="178"/>
                    <a:pt x="107" y="160"/>
                  </a:cubicBezTo>
                  <a:cubicBezTo>
                    <a:pt x="97" y="139"/>
                    <a:pt x="69" y="84"/>
                    <a:pt x="64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49" y="224"/>
                    <a:pt x="49" y="230"/>
                    <a:pt x="49" y="235"/>
                  </a:cubicBezTo>
                  <a:cubicBezTo>
                    <a:pt x="49" y="240"/>
                    <a:pt x="52" y="243"/>
                    <a:pt x="57" y="244"/>
                  </a:cubicBezTo>
                  <a:cubicBezTo>
                    <a:pt x="62" y="246"/>
                    <a:pt x="67" y="246"/>
                    <a:pt x="70" y="246"/>
                  </a:cubicBezTo>
                  <a:cubicBezTo>
                    <a:pt x="71" y="246"/>
                    <a:pt x="72" y="248"/>
                    <a:pt x="72" y="249"/>
                  </a:cubicBezTo>
                  <a:cubicBezTo>
                    <a:pt x="72" y="251"/>
                    <a:pt x="70" y="252"/>
                    <a:pt x="66" y="252"/>
                  </a:cubicBezTo>
                  <a:cubicBezTo>
                    <a:pt x="54" y="252"/>
                    <a:pt x="37" y="251"/>
                    <a:pt x="35" y="251"/>
                  </a:cubicBezTo>
                  <a:cubicBezTo>
                    <a:pt x="32" y="251"/>
                    <a:pt x="15" y="252"/>
                    <a:pt x="6" y="252"/>
                  </a:cubicBezTo>
                  <a:cubicBezTo>
                    <a:pt x="3" y="252"/>
                    <a:pt x="0" y="251"/>
                    <a:pt x="0" y="249"/>
                  </a:cubicBezTo>
                  <a:cubicBezTo>
                    <a:pt x="0" y="248"/>
                    <a:pt x="2" y="246"/>
                    <a:pt x="4" y="246"/>
                  </a:cubicBezTo>
                  <a:cubicBezTo>
                    <a:pt x="7" y="246"/>
                    <a:pt x="9" y="246"/>
                    <a:pt x="14" y="245"/>
                  </a:cubicBezTo>
                  <a:cubicBezTo>
                    <a:pt x="25" y="243"/>
                    <a:pt x="25" y="231"/>
                    <a:pt x="27" y="219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2"/>
                    <a:pt x="54" y="0"/>
                    <a:pt x="55" y="0"/>
                  </a:cubicBezTo>
                  <a:cubicBezTo>
                    <a:pt x="58" y="0"/>
                    <a:pt x="60" y="1"/>
                    <a:pt x="62" y="5"/>
                  </a:cubicBezTo>
                  <a:cubicBezTo>
                    <a:pt x="165" y="208"/>
                    <a:pt x="165" y="208"/>
                    <a:pt x="165" y="208"/>
                  </a:cubicBezTo>
                  <a:cubicBezTo>
                    <a:pt x="263" y="5"/>
                    <a:pt x="263" y="5"/>
                    <a:pt x="263" y="5"/>
                  </a:cubicBezTo>
                  <a:cubicBezTo>
                    <a:pt x="265" y="2"/>
                    <a:pt x="266" y="0"/>
                    <a:pt x="269" y="0"/>
                  </a:cubicBezTo>
                  <a:cubicBezTo>
                    <a:pt x="271" y="0"/>
                    <a:pt x="273" y="2"/>
                    <a:pt x="274" y="8"/>
                  </a:cubicBezTo>
                  <a:lnTo>
                    <a:pt x="297" y="209"/>
                  </a:lnTo>
                  <a:close/>
                </a:path>
              </a:pathLst>
            </a:custGeom>
            <a:solidFill>
              <a:srgbClr val="163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4269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8125" indent="-23812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3038" algn="l" defTabSz="914400" rtl="0" eaLnBrk="1" latinLnBrk="0" hangingPunct="1">
        <a:lnSpc>
          <a:spcPct val="100000"/>
        </a:lnSpc>
        <a:spcBef>
          <a:spcPts val="0"/>
        </a:spcBef>
        <a:buFont typeface="Century Gothic" panose="020B0502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80975" algn="l" defTabSz="914400" rtl="0" eaLnBrk="1" latinLnBrk="0" hangingPunct="1">
        <a:lnSpc>
          <a:spcPct val="100000"/>
        </a:lnSpc>
        <a:spcBef>
          <a:spcPts val="0"/>
        </a:spcBef>
        <a:buFont typeface="Century Gothic" panose="020B0502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182563" algn="l" defTabSz="914400" rtl="0" eaLnBrk="1" latinLnBrk="0" hangingPunct="1">
        <a:lnSpc>
          <a:spcPct val="100000"/>
        </a:lnSpc>
        <a:spcBef>
          <a:spcPts val="0"/>
        </a:spcBef>
        <a:buFont typeface="Century Gothic" panose="020B0502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89013" indent="-180975" algn="l" defTabSz="914400" rtl="0" eaLnBrk="1" latinLnBrk="0" hangingPunct="1">
        <a:lnSpc>
          <a:spcPct val="100000"/>
        </a:lnSpc>
        <a:spcBef>
          <a:spcPts val="0"/>
        </a:spcBef>
        <a:buFont typeface="Century Gothic" panose="020B0502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/>
          <p:cNvGrpSpPr/>
          <p:nvPr/>
        </p:nvGrpSpPr>
        <p:grpSpPr>
          <a:xfrm>
            <a:off x="-1" y="1527463"/>
            <a:ext cx="10160001" cy="3132468"/>
            <a:chOff x="-1" y="1614915"/>
            <a:chExt cx="12192001" cy="3975097"/>
          </a:xfrm>
        </p:grpSpPr>
        <p:pic>
          <p:nvPicPr>
            <p:cNvPr id="11" name="Bilde 10"/>
            <p:cNvPicPr>
              <a:picLocks noChangeAspect="1"/>
            </p:cNvPicPr>
            <p:nvPr/>
          </p:nvPicPr>
          <p:blipFill rotWithShape="1">
            <a:blip r:embed="rId2"/>
            <a:srcRect r="11473"/>
            <a:stretch/>
          </p:blipFill>
          <p:spPr>
            <a:xfrm>
              <a:off x="4246417" y="1614915"/>
              <a:ext cx="7945583" cy="3970615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 rotWithShape="1">
            <a:blip r:embed="rId3"/>
            <a:srcRect l="34655"/>
            <a:stretch/>
          </p:blipFill>
          <p:spPr>
            <a:xfrm>
              <a:off x="-1" y="1622297"/>
              <a:ext cx="4252431" cy="3967715"/>
            </a:xfrm>
            <a:prstGeom prst="rect">
              <a:avLst/>
            </a:prstGeom>
          </p:spPr>
        </p:pic>
      </p:grp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Pensum </a:t>
            </a:r>
            <a:r>
              <a:rPr lang="sv-SE" dirty="0" err="1"/>
              <a:t>Forsikringsmegling</a:t>
            </a:r>
            <a:r>
              <a:rPr lang="sv-SE" dirty="0"/>
              <a:t> </a:t>
            </a:r>
            <a:r>
              <a:rPr lang="sv-SE" dirty="0" err="1"/>
              <a:t>Presentasjon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pc="170" dirty="0"/>
              <a:t>OSLO • FREDRIKSTAD • LUXEMBOURG • STOCKHOLM</a:t>
            </a:r>
            <a:endParaRPr lang="sv-SE" spc="170" dirty="0"/>
          </a:p>
        </p:txBody>
      </p:sp>
      <p:grpSp>
        <p:nvGrpSpPr>
          <p:cNvPr id="9" name="Grupp 8"/>
          <p:cNvGrpSpPr/>
          <p:nvPr/>
        </p:nvGrpSpPr>
        <p:grpSpPr>
          <a:xfrm>
            <a:off x="6762306" y="1977653"/>
            <a:ext cx="2264735" cy="2296636"/>
            <a:chOff x="6847367" y="1913857"/>
            <a:chExt cx="2264735" cy="2296636"/>
          </a:xfrm>
        </p:grpSpPr>
        <p:sp>
          <p:nvSpPr>
            <p:cNvPr id="6" name="Ellips 5"/>
            <p:cNvSpPr/>
            <p:nvPr/>
          </p:nvSpPr>
          <p:spPr>
            <a:xfrm>
              <a:off x="6859204" y="1983170"/>
              <a:ext cx="2206058" cy="2206058"/>
            </a:xfrm>
            <a:prstGeom prst="ellipse">
              <a:avLst/>
            </a:prstGeom>
            <a:solidFill>
              <a:srgbClr val="123E6A">
                <a:alpha val="8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sv-SE" sz="1400">
                <a:latin typeface="+mj-lt"/>
              </a:endParaRPr>
            </a:p>
          </p:txBody>
        </p:sp>
        <p:sp>
          <p:nvSpPr>
            <p:cNvPr id="2" name="textruta 1"/>
            <p:cNvSpPr txBox="1"/>
            <p:nvPr/>
          </p:nvSpPr>
          <p:spPr>
            <a:xfrm>
              <a:off x="6847367" y="2009553"/>
              <a:ext cx="2264735" cy="22009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2100"/>
                </a:lnSpc>
              </a:pPr>
              <a:r>
                <a:rPr lang="nb-NO" sz="1600" dirty="0">
                  <a:solidFill>
                    <a:schemeClr val="bg1"/>
                  </a:solidFill>
                  <a:latin typeface="+mj-lt"/>
                </a:rPr>
                <a:t>Kompetanse og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+mj-lt"/>
                </a:rPr>
                <a:t>erfaring er vår styrke.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+mj-lt"/>
                </a:rPr>
                <a:t>Åpenhet og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+mj-lt"/>
                </a:rPr>
                <a:t>suverenitet er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+mj-lt"/>
                </a:rPr>
                <a:t>våre løfter.</a:t>
              </a:r>
              <a:endParaRPr lang="en-GB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Rektangel 7"/>
            <p:cNvSpPr/>
            <p:nvPr/>
          </p:nvSpPr>
          <p:spPr>
            <a:xfrm>
              <a:off x="7658720" y="1913857"/>
              <a:ext cx="647934" cy="606056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nb-NO" sz="8800">
                  <a:solidFill>
                    <a:prstClr val="white"/>
                  </a:solidFill>
                  <a:latin typeface="Georgia"/>
                </a:rPr>
                <a:t>”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9377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Pensum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pensum group presentasjon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47700" y="1746250"/>
            <a:ext cx="5848794" cy="2900363"/>
          </a:xfrm>
        </p:spPr>
        <p:txBody>
          <a:bodyPr/>
          <a:lstStyle/>
          <a:p>
            <a:r>
              <a:rPr lang="nb-NO" sz="1100" dirty="0"/>
              <a:t>Pensum Group AS er et selskap med virksomhetsområdene kapitalforvaltning og forsikringsmegling. Følgende virksomhetsområder inngår i Pensum Group:</a:t>
            </a:r>
            <a:endParaRPr lang="nb-NO" sz="1100" b="1" dirty="0"/>
          </a:p>
          <a:p>
            <a:r>
              <a:rPr lang="nb-NO" sz="1100" b="1" dirty="0"/>
              <a:t>Virksomhet				Land</a:t>
            </a:r>
          </a:p>
          <a:p>
            <a:r>
              <a:rPr lang="nb-NO" sz="1100" dirty="0"/>
              <a:t>Pensum Forsikring 			Norge &amp; Sverige</a:t>
            </a:r>
          </a:p>
          <a:p>
            <a:r>
              <a:rPr lang="nb-NO" sz="1100" dirty="0"/>
              <a:t>Pensum Asset Management			Luxembourg, Norge &amp; Sverige</a:t>
            </a:r>
          </a:p>
          <a:p>
            <a:r>
              <a:rPr lang="nb-NO" sz="1100" dirty="0"/>
              <a:t>Pensum </a:t>
            </a:r>
            <a:r>
              <a:rPr lang="nb-NO" sz="1100" dirty="0" err="1"/>
              <a:t>Corporate</a:t>
            </a:r>
            <a:r>
              <a:rPr lang="nb-NO" sz="1100" dirty="0"/>
              <a:t> Finance			Luxembourg, Norge &amp; Sverige</a:t>
            </a:r>
          </a:p>
          <a:p>
            <a:r>
              <a:rPr lang="nb-NO" sz="1100" dirty="0"/>
              <a:t>					</a:t>
            </a:r>
          </a:p>
          <a:p>
            <a:r>
              <a:rPr lang="nb-NO" sz="1100" dirty="0"/>
              <a:t>Pensum er eid med 70% av ansatte i selskapet. Eksterne aksjonærer eier resterende 30%, som innehar kompetanse innen de ulike virkeområdene og som innehar ulike posisjoner i styrer og komiteer.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r="57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 5"/>
          <p:cNvSpPr/>
          <p:nvPr/>
        </p:nvSpPr>
        <p:spPr>
          <a:xfrm rot="436700">
            <a:off x="6455841" y="2735209"/>
            <a:ext cx="1729946" cy="1729946"/>
          </a:xfrm>
          <a:prstGeom prst="ellipse">
            <a:avLst/>
          </a:prstGeom>
          <a:solidFill>
            <a:srgbClr val="123E6A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 err="1">
                <a:latin typeface="+mj-lt"/>
              </a:rPr>
              <a:t>Virksomheter</a:t>
            </a:r>
            <a:endParaRPr lang="sv-SE" sz="1200" dirty="0">
              <a:latin typeface="+mj-lt"/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647700" y="4547286"/>
            <a:ext cx="196369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67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/>
        </p:nvGrpSpPr>
        <p:grpSpPr>
          <a:xfrm>
            <a:off x="1667097" y="1588990"/>
            <a:ext cx="7000883" cy="3130304"/>
            <a:chOff x="476516" y="1904883"/>
            <a:chExt cx="8083280" cy="3469204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cxnSp>
          <p:nvCxnSpPr>
            <p:cNvPr id="26" name="Rett linje 25"/>
            <p:cNvCxnSpPr/>
            <p:nvPr/>
          </p:nvCxnSpPr>
          <p:spPr>
            <a:xfrm>
              <a:off x="3851921" y="2883121"/>
              <a:ext cx="12324" cy="654090"/>
            </a:xfrm>
            <a:prstGeom prst="line">
              <a:avLst/>
            </a:prstGeom>
            <a:grpFill/>
            <a:ln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4531883" y="3530586"/>
              <a:ext cx="2216894" cy="0"/>
            </a:xfrm>
            <a:prstGeom prst="line">
              <a:avLst/>
            </a:prstGeom>
            <a:grpFill/>
            <a:ln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pe 10"/>
            <p:cNvGrpSpPr/>
            <p:nvPr/>
          </p:nvGrpSpPr>
          <p:grpSpPr>
            <a:xfrm>
              <a:off x="476516" y="1904883"/>
              <a:ext cx="8083280" cy="3469204"/>
              <a:chOff x="2202179" y="1555126"/>
              <a:chExt cx="9037591" cy="3450766"/>
            </a:xfrm>
            <a:grpFill/>
          </p:grpSpPr>
          <p:cxnSp>
            <p:nvCxnSpPr>
              <p:cNvPr id="32" name="Rett linje 31"/>
              <p:cNvCxnSpPr/>
              <p:nvPr/>
            </p:nvCxnSpPr>
            <p:spPr>
              <a:xfrm flipH="1">
                <a:off x="7557416" y="4036242"/>
                <a:ext cx="1" cy="503862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/>
              <p:cNvCxnSpPr/>
              <p:nvPr/>
            </p:nvCxnSpPr>
            <p:spPr>
              <a:xfrm flipH="1">
                <a:off x="10079377" y="4020621"/>
                <a:ext cx="1" cy="503862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/>
              <p:cNvCxnSpPr/>
              <p:nvPr/>
            </p:nvCxnSpPr>
            <p:spPr>
              <a:xfrm flipH="1">
                <a:off x="8812541" y="3516759"/>
                <a:ext cx="1" cy="503862"/>
              </a:xfrm>
              <a:prstGeom prst="line">
                <a:avLst/>
              </a:prstGeom>
              <a:grpFill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tt linje 8"/>
              <p:cNvCxnSpPr/>
              <p:nvPr/>
            </p:nvCxnSpPr>
            <p:spPr>
              <a:xfrm>
                <a:off x="4355581" y="3172188"/>
                <a:ext cx="2478620" cy="0"/>
              </a:xfrm>
              <a:prstGeom prst="line">
                <a:avLst/>
              </a:prstGeom>
              <a:grpFill/>
              <a:ln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tt linje 45"/>
              <p:cNvCxnSpPr/>
              <p:nvPr/>
            </p:nvCxnSpPr>
            <p:spPr>
              <a:xfrm flipV="1">
                <a:off x="7557416" y="4020622"/>
                <a:ext cx="2521961" cy="15621"/>
              </a:xfrm>
              <a:prstGeom prst="line">
                <a:avLst/>
              </a:prstGeom>
              <a:grpFill/>
              <a:ln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Avrundet rektangel 4"/>
              <p:cNvSpPr/>
              <p:nvPr/>
            </p:nvSpPr>
            <p:spPr>
              <a:xfrm>
                <a:off x="4580143" y="1555126"/>
                <a:ext cx="2764596" cy="973039"/>
              </a:xfrm>
              <a:prstGeom prst="roundRect">
                <a:avLst/>
              </a:prstGeom>
              <a:solidFill>
                <a:srgbClr val="123E6A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b-NO" sz="1000" dirty="0"/>
                  <a:t>Pensum Group AS</a:t>
                </a:r>
              </a:p>
            </p:txBody>
          </p:sp>
          <p:sp>
            <p:nvSpPr>
              <p:cNvPr id="12" name="Avrundet rektangel 11"/>
              <p:cNvSpPr/>
              <p:nvPr/>
            </p:nvSpPr>
            <p:spPr>
              <a:xfrm>
                <a:off x="2202179" y="2906197"/>
                <a:ext cx="2377963" cy="752173"/>
              </a:xfrm>
              <a:prstGeom prst="roundRect">
                <a:avLst/>
              </a:prstGeom>
              <a:solidFill>
                <a:srgbClr val="123E6A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b-NO" sz="1000" dirty="0"/>
                  <a:t>Pensum AB</a:t>
                </a:r>
              </a:p>
            </p:txBody>
          </p:sp>
          <p:sp>
            <p:nvSpPr>
              <p:cNvPr id="13" name="Avrundet rektangel 12"/>
              <p:cNvSpPr/>
              <p:nvPr/>
            </p:nvSpPr>
            <p:spPr>
              <a:xfrm>
                <a:off x="2202179" y="4253719"/>
                <a:ext cx="2377963" cy="752173"/>
              </a:xfrm>
              <a:prstGeom prst="roundRect">
                <a:avLst/>
              </a:prstGeom>
              <a:solidFill>
                <a:srgbClr val="123E6A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b-NO" sz="1000" dirty="0"/>
                  <a:t>Pensum Forsikringsmegling NUF</a:t>
                </a:r>
              </a:p>
            </p:txBody>
          </p:sp>
          <p:cxnSp>
            <p:nvCxnSpPr>
              <p:cNvPr id="23" name="Rett linje 22"/>
              <p:cNvCxnSpPr>
                <a:stCxn id="12" idx="2"/>
                <a:endCxn id="13" idx="0"/>
              </p:cNvCxnSpPr>
              <p:nvPr/>
            </p:nvCxnSpPr>
            <p:spPr>
              <a:xfrm>
                <a:off x="3391161" y="3658370"/>
                <a:ext cx="0" cy="595349"/>
              </a:xfrm>
              <a:prstGeom prst="line">
                <a:avLst/>
              </a:prstGeom>
              <a:grpFill/>
              <a:ln cmpd="sng"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Avrundet rektangel 19"/>
              <p:cNvSpPr/>
              <p:nvPr/>
            </p:nvSpPr>
            <p:spPr>
              <a:xfrm>
                <a:off x="7603371" y="2905700"/>
                <a:ext cx="2249626" cy="752173"/>
              </a:xfrm>
              <a:prstGeom prst="roundRect">
                <a:avLst/>
              </a:prstGeom>
              <a:solidFill>
                <a:srgbClr val="123E6A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b-NO" sz="1000" dirty="0"/>
                  <a:t>Pensum Asset Management</a:t>
                </a:r>
              </a:p>
            </p:txBody>
          </p:sp>
          <p:sp>
            <p:nvSpPr>
              <p:cNvPr id="22" name="Avrundet rektangel 21"/>
              <p:cNvSpPr/>
              <p:nvPr/>
            </p:nvSpPr>
            <p:spPr>
              <a:xfrm>
                <a:off x="6485061" y="4236417"/>
                <a:ext cx="2249626" cy="752173"/>
              </a:xfrm>
              <a:prstGeom prst="roundRect">
                <a:avLst/>
              </a:prstGeom>
              <a:solidFill>
                <a:srgbClr val="123E6A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nb-NO" sz="1000" dirty="0"/>
                  <a:t>Pensum Kapitalforvaltning</a:t>
                </a:r>
              </a:p>
              <a:p>
                <a:pPr algn="ctr"/>
                <a:r>
                  <a:rPr lang="nb-NO" sz="1000" dirty="0"/>
                  <a:t>Norge</a:t>
                </a:r>
              </a:p>
            </p:txBody>
          </p:sp>
          <p:sp>
            <p:nvSpPr>
              <p:cNvPr id="24" name="Avrundet rektangel 23"/>
              <p:cNvSpPr/>
              <p:nvPr/>
            </p:nvSpPr>
            <p:spPr>
              <a:xfrm>
                <a:off x="8990144" y="4236416"/>
                <a:ext cx="2249626" cy="752173"/>
              </a:xfrm>
              <a:prstGeom prst="roundRect">
                <a:avLst/>
              </a:prstGeom>
              <a:solidFill>
                <a:srgbClr val="123E6A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nb-NO" sz="1000" dirty="0"/>
                  <a:t>Pensum Kapitalforvaltning </a:t>
                </a:r>
              </a:p>
              <a:p>
                <a:pPr algn="ctr"/>
                <a:r>
                  <a:rPr lang="nb-NO" sz="1000" dirty="0"/>
                  <a:t>Sverige</a:t>
                </a:r>
              </a:p>
            </p:txBody>
          </p:sp>
        </p:grp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29462" y="302900"/>
            <a:ext cx="6575098" cy="712429"/>
          </a:xfrm>
        </p:spPr>
        <p:txBody>
          <a:bodyPr>
            <a:normAutofit/>
          </a:bodyPr>
          <a:lstStyle/>
          <a:p>
            <a:r>
              <a:rPr lang="nb-NO" sz="2083" dirty="0">
                <a:latin typeface="+mn-lt"/>
              </a:rPr>
              <a:t>Pensum Group –Organisasjonsstruktur</a:t>
            </a:r>
          </a:p>
        </p:txBody>
      </p:sp>
      <p:sp>
        <p:nvSpPr>
          <p:cNvPr id="27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648456" y="96531"/>
            <a:ext cx="4121252" cy="304440"/>
          </a:xfrm>
        </p:spPr>
        <p:txBody>
          <a:bodyPr/>
          <a:lstStyle/>
          <a:p>
            <a:r>
              <a:rPr lang="pt-BR"/>
              <a:t>pensum group presentasjon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70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54" y="669179"/>
            <a:ext cx="8864254" cy="519854"/>
          </a:xfrm>
        </p:spPr>
        <p:txBody>
          <a:bodyPr/>
          <a:lstStyle/>
          <a:p>
            <a:pPr algn="ctr"/>
            <a:r>
              <a:rPr lang="sv-SE" dirty="0"/>
              <a:t>NORSK GOLFBANEFORSIKRING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GAF - </a:t>
            </a:r>
            <a:r>
              <a:rPr lang="pt-BR" dirty="0" err="1"/>
              <a:t>pensum</a:t>
            </a:r>
            <a:r>
              <a:rPr lang="pt-BR" dirty="0"/>
              <a:t> </a:t>
            </a:r>
            <a:r>
              <a:rPr lang="pt-BR" dirty="0" err="1"/>
              <a:t>forsikringsmegling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630254" y="1362377"/>
            <a:ext cx="8746828" cy="3496493"/>
          </a:xfrm>
        </p:spPr>
        <p:txBody>
          <a:bodyPr/>
          <a:lstStyle/>
          <a:p>
            <a:r>
              <a:rPr lang="nb-NO" sz="1400" dirty="0"/>
              <a:t>Forsikringen er tilpasset de spesielle forhold som er tilknyttet det å drive en golfklubb- og bane, og gir klubben sannsynligvis den mest omfattende forsikringsdekningen på markedet. Forsikringen er utviklet etter mange års erfaring med forsikring av svenske golfbaner, og videreutviklet i samarbeid med våre norske kunder.</a:t>
            </a:r>
          </a:p>
          <a:p>
            <a:r>
              <a:rPr lang="nb-NO" dirty="0" err="1"/>
              <a:t>Inkl</a:t>
            </a:r>
            <a:r>
              <a:rPr lang="nb-NO" dirty="0"/>
              <a:t>:</a:t>
            </a:r>
          </a:p>
          <a:p>
            <a:pPr marL="285750" indent="-285750">
              <a:buFontTx/>
              <a:buChar char="-"/>
            </a:pPr>
            <a:r>
              <a:rPr lang="nb-NO" b="1" dirty="0" err="1"/>
              <a:t>Årsavgiftsforsikring</a:t>
            </a:r>
            <a:r>
              <a:rPr lang="nb-NO" dirty="0"/>
              <a:t> for aktive medlemmer ved ulykker – inntil kr 8.500</a:t>
            </a:r>
          </a:p>
          <a:p>
            <a:pPr marL="285750" indent="-285750">
              <a:buFontTx/>
              <a:buChar char="-"/>
            </a:pPr>
            <a:r>
              <a:rPr lang="nb-NO" b="1" dirty="0"/>
              <a:t>Kriminalitetsdekning</a:t>
            </a:r>
            <a:r>
              <a:rPr lang="nb-NO" dirty="0"/>
              <a:t> – obligatorisk fra NIF - kr 1.000.000/100.000</a:t>
            </a:r>
          </a:p>
          <a:p>
            <a:pPr marL="285750" indent="-285750">
              <a:buFontTx/>
              <a:buChar char="-"/>
            </a:pPr>
            <a:r>
              <a:rPr lang="nb-NO" b="1" dirty="0"/>
              <a:t>Tyveri av utstyr </a:t>
            </a:r>
            <a:r>
              <a:rPr lang="nb-NO" dirty="0"/>
              <a:t>som står ute</a:t>
            </a:r>
          </a:p>
          <a:p>
            <a:pPr marL="285750" indent="-285750">
              <a:buFontTx/>
              <a:buChar char="-"/>
            </a:pPr>
            <a:r>
              <a:rPr lang="nb-NO" b="1" dirty="0"/>
              <a:t>Utvidet dekning </a:t>
            </a:r>
            <a:r>
              <a:rPr lang="nb-NO" dirty="0"/>
              <a:t>på vanningsanlegg</a:t>
            </a:r>
          </a:p>
          <a:p>
            <a:pPr marL="285750" indent="-285750">
              <a:buFontTx/>
              <a:buChar char="-"/>
            </a:pPr>
            <a:r>
              <a:rPr lang="nb-NO" b="1" dirty="0"/>
              <a:t>Maskinforsikring</a:t>
            </a:r>
            <a:r>
              <a:rPr lang="nb-NO" dirty="0"/>
              <a:t> på arbeidsmaskiner under 5 år/7500 timer</a:t>
            </a:r>
          </a:p>
          <a:p>
            <a:pPr marL="285750" indent="-285750">
              <a:buFontTx/>
              <a:buChar char="-"/>
            </a:pPr>
            <a:r>
              <a:rPr lang="nb-NO" b="1" dirty="0"/>
              <a:t>Rettshjelpsforsikring</a:t>
            </a:r>
          </a:p>
          <a:p>
            <a:pPr marL="285750" indent="-285750">
              <a:buFontTx/>
              <a:buChar char="-"/>
            </a:pPr>
            <a:r>
              <a:rPr lang="nb-NO" b="1" dirty="0"/>
              <a:t>Prosjektforsikring</a:t>
            </a:r>
            <a:r>
              <a:rPr lang="nb-NO" dirty="0"/>
              <a:t> - gjelder for arbeide på banen inntil kr 2.000.000</a:t>
            </a:r>
          </a:p>
        </p:txBody>
      </p:sp>
      <p:cxnSp>
        <p:nvCxnSpPr>
          <p:cNvPr id="8" name="Rak 7"/>
          <p:cNvCxnSpPr>
            <a:cxnSpLocks/>
          </p:cNvCxnSpPr>
          <p:nvPr/>
        </p:nvCxnSpPr>
        <p:spPr>
          <a:xfrm>
            <a:off x="575983" y="5121027"/>
            <a:ext cx="9052111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 5">
            <a:extLst>
              <a:ext uri="{FF2B5EF4-FFF2-40B4-BE49-F238E27FC236}">
                <a16:creationId xmlns:a16="http://schemas.microsoft.com/office/drawing/2014/main" id="{54681B0B-73BE-4DB3-8FA4-59940AB9DACF}"/>
              </a:ext>
            </a:extLst>
          </p:cNvPr>
          <p:cNvSpPr/>
          <p:nvPr/>
        </p:nvSpPr>
        <p:spPr>
          <a:xfrm rot="436700">
            <a:off x="7307487" y="2245649"/>
            <a:ext cx="1729946" cy="1729946"/>
          </a:xfrm>
          <a:prstGeom prst="ellipse">
            <a:avLst/>
          </a:prstGeom>
          <a:solidFill>
            <a:srgbClr val="123E6A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latin typeface="+mj-lt"/>
              </a:rPr>
              <a:t>Pensum bistår ved </a:t>
            </a:r>
            <a:r>
              <a:rPr lang="sv-SE" sz="1200" dirty="0" err="1">
                <a:latin typeface="+mj-lt"/>
              </a:rPr>
              <a:t>skader</a:t>
            </a:r>
            <a:r>
              <a:rPr lang="sv-SE" sz="1200" dirty="0">
                <a:latin typeface="+mj-lt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16722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54" y="669179"/>
            <a:ext cx="8864254" cy="519854"/>
          </a:xfrm>
        </p:spPr>
        <p:txBody>
          <a:bodyPr/>
          <a:lstStyle/>
          <a:p>
            <a:pPr algn="ctr"/>
            <a:r>
              <a:rPr lang="sv-SE" dirty="0"/>
              <a:t>ANSVARSFORSIKRING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GAF - </a:t>
            </a:r>
            <a:r>
              <a:rPr lang="pt-BR" dirty="0" err="1"/>
              <a:t>pensum</a:t>
            </a:r>
            <a:r>
              <a:rPr lang="pt-BR" dirty="0"/>
              <a:t> </a:t>
            </a:r>
            <a:r>
              <a:rPr lang="pt-BR" dirty="0" err="1"/>
              <a:t>forsikringsmegling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630254" y="1362377"/>
            <a:ext cx="8746828" cy="3496493"/>
          </a:xfrm>
        </p:spPr>
        <p:txBody>
          <a:bodyPr/>
          <a:lstStyle/>
          <a:p>
            <a:r>
              <a:rPr lang="nb-NO" u="sng" dirty="0"/>
              <a:t>Norsk Golfbaneforsikring omfatter klubbens/banens ansvar for skader på andre.</a:t>
            </a:r>
          </a:p>
          <a:p>
            <a:pPr marL="285750" indent="-285750">
              <a:buFontTx/>
              <a:buChar char="-"/>
            </a:pPr>
            <a:r>
              <a:rPr lang="nb-NO" dirty="0"/>
              <a:t>Klubben/banen er sikre mot rettslige erstatningskrav som rettes mot klubben/banen. Dette forutsetter at klubben/banen har gjort noe eller forholdt seg passiv slik at en skade har oppstått, krever uaktsomhet!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Forsikringen omfatter </a:t>
            </a:r>
            <a:r>
              <a:rPr lang="nb-NO" u="sng" dirty="0"/>
              <a:t>IKKE</a:t>
            </a:r>
            <a:r>
              <a:rPr lang="nb-NO" dirty="0"/>
              <a:t> ansvaret den enkelte spilleren har for sine feilslag! Spillere er forsikret gjennom medlemsforsikringen i NGF i Codan Forsikring.</a:t>
            </a:r>
          </a:p>
          <a:p>
            <a:pPr marL="285750" indent="-285750">
              <a:buFontTx/>
              <a:buChar char="-"/>
            </a:pPr>
            <a:r>
              <a:rPr lang="nb-NO" dirty="0"/>
              <a:t>«Alle golfspillere som er medlemmer av golfklubber tilsluttet NGF har, gjennom betalt klubbkontingent, en automatisk ansvarsforsikring. Forsikringen dekker ansvar ved spill på baner i hele verden»</a:t>
            </a:r>
          </a:p>
          <a:p>
            <a:pPr marL="285750" indent="-285750">
              <a:buFontTx/>
              <a:buChar char="-"/>
            </a:pPr>
            <a:r>
              <a:rPr lang="nb-NO" dirty="0"/>
              <a:t>Idrettsforsikringen gjennom NGF:</a:t>
            </a:r>
          </a:p>
          <a:p>
            <a:pPr marL="730250" lvl="1" indent="-285750">
              <a:buFontTx/>
              <a:buChar char="-"/>
            </a:pPr>
            <a:r>
              <a:rPr lang="nb-NO" dirty="0"/>
              <a:t>Forsikringen er en utvidet ulykkesforsikring, som omfatter plutselige og uforutsette skader som rammer den forsikrede i forbindelse med idrettsutøvelse eller ved reise og opphold i forbindelse med organisert idrettsøvelse.</a:t>
            </a:r>
          </a:p>
          <a:p>
            <a:pPr marL="730250" lvl="1" indent="-285750">
              <a:buFontTx/>
              <a:buChar char="-"/>
            </a:pPr>
            <a:r>
              <a:rPr lang="nb-NO" dirty="0"/>
              <a:t>Ansvarsforsikring for idrettsutøver. Forsikringen dekker rettslig erstatningsansvar for person- og tingskade.</a:t>
            </a:r>
          </a:p>
          <a:p>
            <a:pPr lvl="1" indent="0">
              <a:buNone/>
            </a:pPr>
            <a:endParaRPr lang="nb-NO" dirty="0"/>
          </a:p>
          <a:p>
            <a:pPr lvl="1" indent="0">
              <a:buNone/>
            </a:pPr>
            <a:r>
              <a:rPr lang="nb-NO" u="sng" dirty="0"/>
              <a:t>Ved utenlandsreiser hvor banene krever forsikring kan bekreftelse lastes ned fra </a:t>
            </a:r>
            <a:r>
              <a:rPr lang="nb-NO" u="sng" dirty="0" err="1"/>
              <a:t>NGF’s</a:t>
            </a:r>
            <a:r>
              <a:rPr lang="nb-NO" u="sng" dirty="0"/>
              <a:t> hjemmeside.</a:t>
            </a:r>
          </a:p>
        </p:txBody>
      </p:sp>
      <p:cxnSp>
        <p:nvCxnSpPr>
          <p:cNvPr id="8" name="Rak 7"/>
          <p:cNvCxnSpPr>
            <a:cxnSpLocks/>
          </p:cNvCxnSpPr>
          <p:nvPr/>
        </p:nvCxnSpPr>
        <p:spPr>
          <a:xfrm>
            <a:off x="575983" y="5121027"/>
            <a:ext cx="9052111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9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54" y="669179"/>
            <a:ext cx="8864254" cy="519854"/>
          </a:xfrm>
        </p:spPr>
        <p:txBody>
          <a:bodyPr/>
          <a:lstStyle/>
          <a:p>
            <a:pPr algn="ctr"/>
            <a:r>
              <a:rPr lang="sv-SE" dirty="0"/>
              <a:t>FORSIKRING AV HIO-PREMIER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GAF - </a:t>
            </a:r>
            <a:r>
              <a:rPr lang="pt-BR" dirty="0" err="1"/>
              <a:t>pensum</a:t>
            </a:r>
            <a:r>
              <a:rPr lang="pt-BR" dirty="0"/>
              <a:t> </a:t>
            </a:r>
            <a:r>
              <a:rPr lang="pt-BR" dirty="0" err="1"/>
              <a:t>forsikringsmegling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630254" y="1362377"/>
            <a:ext cx="8746828" cy="3496493"/>
          </a:xfrm>
        </p:spPr>
        <p:txBody>
          <a:bodyPr/>
          <a:lstStyle/>
          <a:p>
            <a:r>
              <a:rPr lang="nb-NO" dirty="0"/>
              <a:t>Pensum ordner forsikring på dyre HIO-premier!</a:t>
            </a:r>
          </a:p>
          <a:p>
            <a:r>
              <a:rPr lang="nb-NO" dirty="0"/>
              <a:t>Forsikringen betales vanligvis av sponsor som stiller med premien. Hva som forsikres betyr ingen ting, her er det verdien er avgjørende.</a:t>
            </a:r>
          </a:p>
          <a:p>
            <a:r>
              <a:rPr lang="nb-NO" dirty="0"/>
              <a:t>Premie bestemmes av de 3 faktorene som sier noe om sannsynligheten for HIO og kostnaden ved en utbetaling:</a:t>
            </a:r>
          </a:p>
          <a:p>
            <a:pPr marL="285750" indent="-285750">
              <a:buFontTx/>
              <a:buChar char="-"/>
            </a:pPr>
            <a:r>
              <a:rPr lang="nb-NO" dirty="0"/>
              <a:t>Verdi på premien</a:t>
            </a:r>
          </a:p>
          <a:p>
            <a:pPr marL="285750" indent="-285750">
              <a:buFontTx/>
              <a:buChar char="-"/>
            </a:pPr>
            <a:r>
              <a:rPr lang="nb-NO" dirty="0"/>
              <a:t>Antall deltakere menn/kvinner/</a:t>
            </a:r>
            <a:r>
              <a:rPr lang="nb-NO" dirty="0" err="1"/>
              <a:t>PRO’s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Lengde på hullet</a:t>
            </a:r>
          </a:p>
          <a:p>
            <a:r>
              <a:rPr lang="nb-NO" dirty="0"/>
              <a:t>Det er obligatorisk med observatører på hullet, samt filming ved premieverdi over kr 500.000/</a:t>
            </a:r>
            <a:r>
              <a:rPr lang="nb-NO" dirty="0" err="1"/>
              <a:t>PRO’er</a:t>
            </a:r>
            <a:r>
              <a:rPr lang="nb-NO" dirty="0"/>
              <a:t> som deltar.</a:t>
            </a:r>
          </a:p>
        </p:txBody>
      </p:sp>
      <p:cxnSp>
        <p:nvCxnSpPr>
          <p:cNvPr id="8" name="Rak 7"/>
          <p:cNvCxnSpPr>
            <a:cxnSpLocks/>
          </p:cNvCxnSpPr>
          <p:nvPr/>
        </p:nvCxnSpPr>
        <p:spPr>
          <a:xfrm>
            <a:off x="575983" y="5121027"/>
            <a:ext cx="9052111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16521"/>
      </p:ext>
    </p:extLst>
  </p:cSld>
  <p:clrMapOvr>
    <a:masterClrMapping/>
  </p:clrMapOvr>
</p:sld>
</file>

<file path=ppt/theme/theme1.xml><?xml version="1.0" encoding="utf-8"?>
<a:theme xmlns:a="http://schemas.openxmlformats.org/drawingml/2006/main" name="Pensum ppt mall_20160118">
  <a:themeElements>
    <a:clrScheme name="Pensu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23E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nsum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3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3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Pensum powerpoint mall</Template>
  <TotalTime>0</TotalTime>
  <Words>447</Words>
  <Application>Microsoft Office PowerPoint</Application>
  <PresentationFormat>Egendefinert</PresentationFormat>
  <Paragraphs>60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Georgia</vt:lpstr>
      <vt:lpstr>Pensum ppt mall_20160118</vt:lpstr>
      <vt:lpstr>Pensum Forsikringsmegling Presentasjon</vt:lpstr>
      <vt:lpstr>Om Pensum</vt:lpstr>
      <vt:lpstr>Pensum Group –Organisasjonsstruktur</vt:lpstr>
      <vt:lpstr>NORSK GOLFBANEFORSIKRING</vt:lpstr>
      <vt:lpstr>ANSVARSFORSIKRING</vt:lpstr>
      <vt:lpstr>FORSIKRING AV HIO-PREMIER</vt:lpstr>
    </vt:vector>
  </TitlesOfParts>
  <Company>TeleComputing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Pensum Group Presentasjon</dc:title>
  <dc:creator>Tom Pettersen</dc:creator>
  <cp:lastModifiedBy>Arve Nøst</cp:lastModifiedBy>
  <cp:revision>55</cp:revision>
  <cp:lastPrinted>2017-03-20T11:05:26Z</cp:lastPrinted>
  <dcterms:created xsi:type="dcterms:W3CDTF">2016-02-20T11:00:17Z</dcterms:created>
  <dcterms:modified xsi:type="dcterms:W3CDTF">2019-09-02T05:02:22Z</dcterms:modified>
</cp:coreProperties>
</file>